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25EF-2C29-4043-9389-A4B7E446039A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0222-C6EE-413D-8D96-898458E34B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25EF-2C29-4043-9389-A4B7E446039A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0222-C6EE-413D-8D96-898458E34B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25EF-2C29-4043-9389-A4B7E446039A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0222-C6EE-413D-8D96-898458E34B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25EF-2C29-4043-9389-A4B7E446039A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0222-C6EE-413D-8D96-898458E34B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25EF-2C29-4043-9389-A4B7E446039A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0222-C6EE-413D-8D96-898458E34B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25EF-2C29-4043-9389-A4B7E446039A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0222-C6EE-413D-8D96-898458E34B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25EF-2C29-4043-9389-A4B7E446039A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0222-C6EE-413D-8D96-898458E34B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25EF-2C29-4043-9389-A4B7E446039A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0222-C6EE-413D-8D96-898458E34B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25EF-2C29-4043-9389-A4B7E446039A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0222-C6EE-413D-8D96-898458E34B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25EF-2C29-4043-9389-A4B7E446039A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0222-C6EE-413D-8D96-898458E34B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25EF-2C29-4043-9389-A4B7E446039A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2A20222-C6EE-413D-8D96-898458E34B1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3625EF-2C29-4043-9389-A4B7E446039A}" type="datetimeFigureOut">
              <a:rPr lang="en-US" smtClean="0"/>
              <a:pPr/>
              <a:t>10/22/2019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A20222-C6EE-413D-8D96-898458E34B1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taxguru.in/corporate-law/employee-provident-fund-epf-limit-increased-rs-15000-rs-6500-wef-01092014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90600"/>
            <a:ext cx="7851648" cy="1905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latin typeface="Arial Black" pitchFamily="34" charset="0"/>
              </a:rPr>
              <a:t>EPFO , REGIONAL </a:t>
            </a:r>
            <a:r>
              <a:rPr lang="en-US" sz="4400" dirty="0" smtClean="0">
                <a:latin typeface="Arial Black" pitchFamily="34" charset="0"/>
              </a:rPr>
              <a:t>OFFICE,</a:t>
            </a:r>
            <a:r>
              <a:rPr lang="en-US" sz="4400" dirty="0" smtClean="0">
                <a:latin typeface="Arial Black" pitchFamily="34" charset="0"/>
              </a:rPr>
              <a:t> BHUBANESWAR , ODISHA </a:t>
            </a:r>
            <a:endParaRPr lang="en-US" sz="4400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854696" cy="2209800"/>
          </a:xfrm>
        </p:spPr>
        <p:txBody>
          <a:bodyPr>
            <a:normAutofit/>
          </a:bodyPr>
          <a:lstStyle/>
          <a:p>
            <a:pPr algn="ctr"/>
            <a:endParaRPr lang="en-US" sz="3200" dirty="0" smtClean="0">
              <a:latin typeface="Arial Black" pitchFamily="34" charset="0"/>
            </a:endParaRPr>
          </a:p>
          <a:p>
            <a:pPr algn="ctr"/>
            <a:r>
              <a:rPr lang="en-US" sz="3200" dirty="0" smtClean="0">
                <a:latin typeface="Arial Black" pitchFamily="34" charset="0"/>
              </a:rPr>
              <a:t> WELCOMES  </a:t>
            </a:r>
            <a:r>
              <a:rPr lang="en-US" sz="3200" dirty="0" smtClean="0">
                <a:latin typeface="Arial Black" pitchFamily="34" charset="0"/>
              </a:rPr>
              <a:t>YOU</a:t>
            </a:r>
            <a:endParaRPr lang="en-US" sz="3200" dirty="0">
              <a:latin typeface="Arial Black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rcRect b="-409"/>
          <a:stretch>
            <a:fillRect/>
          </a:stretch>
        </p:blipFill>
        <p:spPr bwMode="auto">
          <a:xfrm>
            <a:off x="3886200" y="3048000"/>
            <a:ext cx="1295400" cy="1143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3716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latin typeface="Arial Black" pitchFamily="34" charset="0"/>
              </a:rPr>
              <a:t>Whether withdrawal or advance is allowed.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200400"/>
          </a:xfrm>
        </p:spPr>
        <p:txBody>
          <a:bodyPr/>
          <a:lstStyle/>
          <a:p>
            <a:pPr algn="just"/>
            <a:r>
              <a:rPr lang="en-US" dirty="0" smtClean="0"/>
              <a:t>Yes, On leaving services one is allowed withdrawal.</a:t>
            </a:r>
          </a:p>
          <a:p>
            <a:pPr algn="just"/>
            <a:r>
              <a:rPr lang="en-US" dirty="0" smtClean="0"/>
              <a:t>During service , One can take non-refundable advance for medical, marriage ,education and purchase of land/construction of house subject to certain terms and conditions.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81051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Arial Black" pitchFamily="34" charset="0"/>
              </a:rPr>
              <a:t>What is EDLI benefit?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200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EDLI benefit is paid if  the member dies while in Service. It is linked EPF balance  and maximum to the limit of Rs-6,00,000/-(Six </a:t>
            </a:r>
            <a:r>
              <a:rPr lang="en-US" dirty="0" err="1" smtClean="0"/>
              <a:t>lakhs</a:t>
            </a:r>
            <a:r>
              <a:rPr lang="en-US" dirty="0" smtClean="0"/>
              <a:t> only</a:t>
            </a:r>
            <a:r>
              <a:rPr lang="en-US" dirty="0" smtClean="0"/>
              <a:t>). Minimum Rs-2,50,000 in case of death of the member while in Service.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36220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sz="8800" dirty="0" smtClean="0">
                <a:latin typeface="Arial Black" pitchFamily="34" charset="0"/>
              </a:rPr>
              <a:t>THANK YOU</a:t>
            </a:r>
            <a:endParaRPr lang="en-US" sz="8800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590800"/>
            <a:ext cx="7854696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Arial Black" pitchFamily="34" charset="0"/>
              </a:rPr>
              <a:t>What is EPF?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/>
          <a:lstStyle/>
          <a:p>
            <a:pPr algn="just"/>
            <a:r>
              <a:rPr lang="en-US" dirty="0" smtClean="0"/>
              <a:t>The Employees Provident Fund &amp; Miscellaneous Provision Act 1952 is a Central Act enacted by the parliament applicable to whole of India 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Arial Black" pitchFamily="34" charset="0"/>
              </a:rPr>
              <a:t>Applicability? Is it compulsory?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It is applicable to all establishments which employs 20 or more employees and not covered under GPF ,CPF or any other PF &amp; pension Scheme.</a:t>
            </a:r>
          </a:p>
          <a:p>
            <a:pPr algn="just"/>
            <a:r>
              <a:rPr lang="en-US" dirty="0" smtClean="0"/>
              <a:t>Yes, For establishment employing above 20 employees it is compulsory, but establishment employing less than 20 employees can also be covered under voluntary basis.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What is the Contribution for Provident Fund both by the Employer &amp; Employee?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en-US" sz="2800" dirty="0" smtClean="0"/>
          </a:p>
          <a:p>
            <a:pPr algn="just">
              <a:buNone/>
            </a:pPr>
            <a:endParaRPr lang="en-US" sz="2800" dirty="0" smtClean="0"/>
          </a:p>
          <a:p>
            <a:pPr algn="just">
              <a:buNone/>
            </a:pPr>
            <a:r>
              <a:rPr lang="en-US" sz="2800" dirty="0" smtClean="0"/>
              <a:t>	The Employee contributes 12% of his/her Basic and DA of Salary &amp; the same 12 % amount is contributed by the Employer.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21336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Is it Compulsory for the all the employees to contribute to the Provident Fund?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810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</a:t>
            </a:r>
          </a:p>
          <a:p>
            <a:pPr algn="just">
              <a:buNone/>
            </a:pPr>
            <a:r>
              <a:rPr lang="en-US" dirty="0" smtClean="0"/>
              <a:t>	 Employees drawing basic salary </a:t>
            </a:r>
            <a:r>
              <a:rPr lang="en-US" dirty="0" err="1" smtClean="0"/>
              <a:t>upto</a:t>
            </a:r>
            <a:r>
              <a:rPr lang="en-US" dirty="0" smtClean="0"/>
              <a:t> Rs 6500/-  (</a:t>
            </a:r>
            <a:r>
              <a:rPr lang="en-US" dirty="0" smtClean="0">
                <a:solidFill>
                  <a:srgbClr val="002060"/>
                </a:solidFill>
                <a:hlinkClick r:id="rId2" tooltip="EPF Limit increased to Rs. 15000 from Rs. 6500"/>
              </a:rPr>
              <a:t>Rs. 15000/- from 01.09.2014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en-US" dirty="0" smtClean="0"/>
              <a:t> have to compulsory contribute to the Provident fund and employees drawing above Rs 6501/- ( (Rs. 15001/- from 01.09.2014)) have an option to become member of the Provident Fund 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What are various schemes under  the EPF &amp; MP Act 1952?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657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An employee’s &amp; employer’s monthly contribution would go into the following three schemes                                       </a:t>
            </a:r>
          </a:p>
          <a:p>
            <a:pPr algn="just">
              <a:buNone/>
            </a:pPr>
            <a:r>
              <a:rPr lang="en-US" dirty="0" smtClean="0"/>
              <a:t> 	 1)  EPF Scheme -1952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	2)EDLI (Employees’ Deposit Linked Insurance </a:t>
            </a:r>
            <a:r>
              <a:rPr lang="en-US" dirty="0" smtClean="0"/>
              <a:t>scheme), 1976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3)EPS(Employees’ </a:t>
            </a:r>
            <a:r>
              <a:rPr lang="en-US" dirty="0" smtClean="0"/>
              <a:t>Pension Scheme</a:t>
            </a:r>
            <a:r>
              <a:rPr lang="en-US" dirty="0" smtClean="0"/>
              <a:t>),1995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PRESENT RATES OF CONTRIBUTION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algn="just"/>
            <a:r>
              <a:rPr lang="en-US" dirty="0" smtClean="0"/>
              <a:t>EPF-12% -Employees + 3.67% of employer</a:t>
            </a:r>
          </a:p>
          <a:p>
            <a:pPr algn="just"/>
            <a:r>
              <a:rPr lang="en-US" dirty="0" smtClean="0"/>
              <a:t>EPS-8.33% -Employer</a:t>
            </a:r>
          </a:p>
          <a:p>
            <a:pPr algn="just"/>
            <a:r>
              <a:rPr lang="en-US" dirty="0" smtClean="0"/>
              <a:t>EDLI-0.5%-Employer</a:t>
            </a:r>
          </a:p>
          <a:p>
            <a:pPr algn="just"/>
            <a:r>
              <a:rPr lang="en-US" dirty="0" smtClean="0"/>
              <a:t>Administrative </a:t>
            </a:r>
            <a:r>
              <a:rPr lang="en-US" dirty="0" smtClean="0"/>
              <a:t>charges-0.5</a:t>
            </a:r>
            <a:r>
              <a:rPr lang="en-US" dirty="0" smtClean="0"/>
              <a:t>% -EPF-Employer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When is an employee eligible to enjoy pension scheme ?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191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For an employee to become eligible for Pension fund, he has to complete membership of the Fund for 10 </a:t>
            </a:r>
            <a:r>
              <a:rPr lang="en-US" dirty="0" smtClean="0"/>
              <a:t>Years/ Contribution for Ten years</a:t>
            </a:r>
            <a:endParaRPr lang="en-US" dirty="0" smtClean="0"/>
          </a:p>
          <a:p>
            <a:pPr algn="just"/>
            <a:r>
              <a:rPr lang="en-US" dirty="0" smtClean="0"/>
              <a:t>When we say continuous service of 10 years in Employee Pension Fund, we mean to say that during services, for e.g., an employee who has worked with X company for say 3 years, then he resigned from that organization and joined Y company, wherein he worked for 2 years, then resigned from there to join establishment for 5 years but during these 10 years of service he has not withdrawn but transferred his Employee pension fund, then we say continuous service of ten years.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Arial Black" pitchFamily="34" charset="0"/>
              </a:rPr>
              <a:t>Whether interest paid to EPF account &amp; What is the rate?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200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Yes, Interest is paid on monthly running balance which at present </a:t>
            </a:r>
            <a:r>
              <a:rPr lang="en-US" dirty="0" smtClean="0"/>
              <a:t>8.65 </a:t>
            </a:r>
            <a:r>
              <a:rPr lang="en-US" dirty="0" smtClean="0"/>
              <a:t>% </a:t>
            </a:r>
            <a:r>
              <a:rPr lang="en-US" dirty="0" smtClean="0"/>
              <a:t>annum for 2018-19.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343</Words>
  <Application>Microsoft Office PowerPoint</Application>
  <PresentationFormat>On-screen Show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EPFO , REGIONAL OFFICE, BHUBANESWAR , ODISHA </vt:lpstr>
      <vt:lpstr>What is EPF?</vt:lpstr>
      <vt:lpstr>Applicability? Is it compulsory?</vt:lpstr>
      <vt:lpstr>       What is the Contribution for Provident Fund both by the Employer &amp; Employee?</vt:lpstr>
      <vt:lpstr>Is it Compulsory for the all the employees to contribute to the Provident Fund? </vt:lpstr>
      <vt:lpstr>What are various schemes under  the EPF &amp; MP Act 1952?</vt:lpstr>
      <vt:lpstr>PRESENT RATES OF CONTRIBUTION</vt:lpstr>
      <vt:lpstr>When is an employee eligible to enjoy pension scheme ?</vt:lpstr>
      <vt:lpstr>Whether interest paid to EPF account &amp; What is the rate?</vt:lpstr>
      <vt:lpstr>Whether withdrawal or advance is allowed.</vt:lpstr>
      <vt:lpstr>What is EDLI benefit?</vt:lpstr>
      <vt:lpstr>THANK YOU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Employees’ Enrolment Campaign, 2017?</dc:title>
  <dc:creator>USER</dc:creator>
  <cp:lastModifiedBy>USER</cp:lastModifiedBy>
  <cp:revision>19</cp:revision>
  <dcterms:created xsi:type="dcterms:W3CDTF">2017-01-24T15:04:18Z</dcterms:created>
  <dcterms:modified xsi:type="dcterms:W3CDTF">2019-10-22T01:02:08Z</dcterms:modified>
</cp:coreProperties>
</file>