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83" r:id="rId2"/>
    <p:sldId id="284" r:id="rId3"/>
    <p:sldId id="285" r:id="rId4"/>
    <p:sldId id="292" r:id="rId5"/>
    <p:sldId id="297" r:id="rId6"/>
    <p:sldId id="288" r:id="rId7"/>
    <p:sldId id="291" r:id="rId8"/>
    <p:sldId id="293" r:id="rId9"/>
    <p:sldId id="294" r:id="rId10"/>
    <p:sldId id="289" r:id="rId11"/>
    <p:sldId id="298" r:id="rId12"/>
    <p:sldId id="296" r:id="rId13"/>
    <p:sldId id="276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DA9AD-1290-4281-BEF8-8525E1AD20F2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DE74D-2ADA-412F-9076-26F04299B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D57C26-14A6-401A-81BE-29896002376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OCAL%20INDIA\Desktop\27th%20Meeting%20PPT%20&amp;%20Video\Winning%20Video%20of%20KIIT%20Sub%20Title%20Prepred%20by%20IGFP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k_sahu04@yahoo.com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mailto:focalpointindia.dguv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OCAL%20INDIA\Desktop\Vision%20Zero%20A%20RealityCheck%20Europe%20Video.mov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 noChangeArrowheads="1"/>
          </p:cNvPicPr>
          <p:nvPr/>
        </p:nvPicPr>
        <p:blipFill>
          <a:blip r:embed="rId2" cstate="print"/>
          <a:srcRect l="9068" t="5383" r="7254" b="5202"/>
          <a:stretch>
            <a:fillRect/>
          </a:stretch>
        </p:blipFill>
        <p:spPr bwMode="auto">
          <a:xfrm>
            <a:off x="3352801" y="0"/>
            <a:ext cx="2057400" cy="182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2895600"/>
            <a:ext cx="4876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b="1" dirty="0" smtClean="0"/>
              <a:t>Sri B.K. Sahu</a:t>
            </a:r>
          </a:p>
          <a:p>
            <a:pPr>
              <a:defRPr/>
            </a:pPr>
            <a:r>
              <a:rPr lang="en-IN" b="1" dirty="0" smtClean="0"/>
              <a:t>Former Insurance Commissioner,</a:t>
            </a:r>
          </a:p>
          <a:p>
            <a:pPr>
              <a:defRPr/>
            </a:pPr>
            <a:r>
              <a:rPr lang="en-IN" b="1" dirty="0" smtClean="0"/>
              <a:t>ESIC, Ministry Of Labour &amp;</a:t>
            </a:r>
          </a:p>
          <a:p>
            <a:pPr>
              <a:defRPr/>
            </a:pPr>
            <a:r>
              <a:rPr lang="en-IN" b="1" dirty="0" smtClean="0"/>
              <a:t>Communication Advisor, Insurance Regulatory Authority (IRDA),</a:t>
            </a:r>
          </a:p>
          <a:p>
            <a:pPr>
              <a:defRPr/>
            </a:pPr>
            <a:r>
              <a:rPr lang="en-IN" b="1" dirty="0" smtClean="0"/>
              <a:t>Now Director, Indo-German Focal Point  Prevention &amp; Social Security In India</a:t>
            </a:r>
          </a:p>
          <a:p>
            <a:pPr>
              <a:defRPr/>
            </a:pPr>
            <a:r>
              <a:rPr lang="en-IN" b="1" dirty="0" smtClean="0"/>
              <a:t>Website:-</a:t>
            </a:r>
            <a:r>
              <a:rPr lang="en-US" b="1" dirty="0" smtClean="0">
                <a:solidFill>
                  <a:srgbClr val="0070C0"/>
                </a:solidFill>
              </a:rPr>
              <a:t>www.indogermanfocalpoint.com.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0600" y="1828800"/>
            <a:ext cx="7943088" cy="1143000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Smart  Sanitation for Smart City- An Initiative of IGFP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026" name="Picture 2" descr="C:\Users\FOCAL INDIA\Desktop\DWoAafxWkAAf8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181600"/>
            <a:ext cx="2438400" cy="1600200"/>
          </a:xfrm>
          <a:prstGeom prst="rect">
            <a:avLst/>
          </a:prstGeom>
          <a:noFill/>
        </p:spPr>
      </p:pic>
      <p:pic>
        <p:nvPicPr>
          <p:cNvPr id="1027" name="Picture 3" descr="C:\Users\FOCAL INDIA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181600"/>
            <a:ext cx="2133600" cy="1598141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2819400" y="6019800"/>
            <a:ext cx="4038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6024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THEN 2017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2362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NOW 2020[19 states]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Impact: Through State Visits &amp; </a:t>
            </a:r>
          </a:p>
          <a:p>
            <a:pPr algn="ctr"/>
            <a:r>
              <a:rPr lang="en-US" sz="2400" b="1" dirty="0" smtClean="0"/>
              <a:t>National/International Programs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25000" r="20937" b="13542"/>
          <a:stretch>
            <a:fillRect/>
          </a:stretch>
        </p:blipFill>
        <p:spPr bwMode="auto">
          <a:xfrm>
            <a:off x="5486400" y="2743200"/>
            <a:ext cx="358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7428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Summary of Impact(Individuals/Institutions 18,918/884 in 32 Countries)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928" y="1142762"/>
            <a:ext cx="84418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 smtClean="0"/>
              <a:t>Number of International Symposium coordinated (with Labour Departments of Odisha, Kerala, </a:t>
            </a:r>
            <a:r>
              <a:rPr lang="en-US" sz="1400" b="1" dirty="0" err="1" smtClean="0"/>
              <a:t>Tamilnadu</a:t>
            </a:r>
            <a:r>
              <a:rPr lang="en-US" sz="1400" b="1" dirty="0" smtClean="0"/>
              <a:t>, Gujarat &amp; Karnataka): 5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Number of Programs : 80 [including State Visits, Awareness Programs, Review meetings of IGFP, International workshops &amp; Street plays, etc. ]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Safety Song and Video Contest 2019/ International media Festival contest 2019.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Knowledge sharing through centre of excellence, KIIT Bhubaneswar.</a:t>
            </a:r>
          </a:p>
          <a:p>
            <a:pPr marL="342900" indent="-342900"/>
            <a:r>
              <a:rPr lang="en-US" sz="1400" b="1" dirty="0" smtClean="0"/>
              <a:t>5.     Publications and Brochures.                                                                        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0" y="4495800"/>
            <a:ext cx="2514600" cy="1600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Practical Implementation of Vision Zero Golden Rules in Industries through Review Meetings, Awareness Programs, Street Plays &amp; Drawing Competition.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400800" y="5410200"/>
            <a:ext cx="990600" cy="5334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1400" y="5867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>
                <a:solidFill>
                  <a:schemeClr val="tx1"/>
                </a:solidFill>
              </a:rPr>
              <a:t>Andhra Pradesh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010400" y="35814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15200" y="3352800"/>
            <a:ext cx="5919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UP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33960" y="3746956"/>
            <a:ext cx="4908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00" dirty="0" smtClean="0">
                <a:solidFill>
                  <a:schemeClr val="tx1"/>
                </a:solidFill>
              </a:rPr>
              <a:t>Bihar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6972300" y="48387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91400" y="53148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 smtClean="0">
                <a:solidFill>
                  <a:schemeClr val="tx1"/>
                </a:solidFill>
              </a:rPr>
              <a:t>Union Territory of Chhattisgarh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61361" y="3962400"/>
            <a:ext cx="93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Rajasthan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272349" y="4062549"/>
            <a:ext cx="509451" cy="52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329" name="Picture 1" descr="C:\Users\FOCAL INDIA\Desktop\192-1929807_indian-map-of-states-hd-png-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95600"/>
            <a:ext cx="2895600" cy="36576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924800" y="4953000"/>
            <a:ext cx="990600" cy="2616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100" dirty="0" err="1" smtClean="0">
                <a:latin typeface="Calibri" pitchFamily="34" charset="0"/>
                <a:cs typeface="Calibri" pitchFamily="34" charset="0"/>
              </a:rPr>
              <a:t>Odisha</a:t>
            </a:r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477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Awareness Program for Sanitation Activities 2020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5638800" y="6534835"/>
            <a:ext cx="365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solidFill>
                  <a:srgbClr val="C00000"/>
                </a:solidFill>
              </a:rPr>
              <a:t>Indo-German Focal Point for India</a:t>
            </a:r>
          </a:p>
        </p:txBody>
      </p:sp>
      <p:pic>
        <p:nvPicPr>
          <p:cNvPr id="31" name="Grafik 7"/>
          <p:cNvPicPr>
            <a:picLocks noChangeAspect="1" noChangeArrowheads="1"/>
          </p:cNvPicPr>
          <p:nvPr/>
        </p:nvPicPr>
        <p:blipFill>
          <a:blip r:embed="rId4" cstate="print"/>
          <a:srcRect l="9068" t="5383" r="7254" b="5202"/>
          <a:stretch>
            <a:fillRect/>
          </a:stretch>
        </p:blipFill>
        <p:spPr bwMode="auto">
          <a:xfrm>
            <a:off x="8108285" y="-24"/>
            <a:ext cx="964309" cy="84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" descr="C:\Users\pc\Desktop\All File and Folder\vision zero 2019 Summit\VZ_Logo_RGB_tagline_0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71414"/>
            <a:ext cx="1850571" cy="38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77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Awareness Program for Sanitation Activities 2020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638800" y="6534835"/>
            <a:ext cx="365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solidFill>
                  <a:srgbClr val="C00000"/>
                </a:solidFill>
              </a:rPr>
              <a:t>Indo-German Focal Point for India</a:t>
            </a:r>
          </a:p>
        </p:txBody>
      </p:sp>
      <p:pic>
        <p:nvPicPr>
          <p:cNvPr id="4" name="Grafik 7"/>
          <p:cNvPicPr>
            <a:picLocks noChangeAspect="1" noChangeArrowheads="1"/>
          </p:cNvPicPr>
          <p:nvPr/>
        </p:nvPicPr>
        <p:blipFill>
          <a:blip r:embed="rId2" cstate="print"/>
          <a:srcRect l="9068" t="5383" r="7254" b="5202"/>
          <a:stretch>
            <a:fillRect/>
          </a:stretch>
        </p:blipFill>
        <p:spPr bwMode="auto">
          <a:xfrm>
            <a:off x="8108285" y="-24"/>
            <a:ext cx="964309" cy="84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pc\Desktop\All File and Folder\vision zero 2019 Summit\VZ_Logo_RGB_tagline_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71414"/>
            <a:ext cx="1850571" cy="381000"/>
          </a:xfrm>
          <a:prstGeom prst="rect">
            <a:avLst/>
          </a:prstGeom>
          <a:noFill/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0" y="292553"/>
            <a:ext cx="9144000" cy="76880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ctr" defTabSz="1189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altLang="ko-KR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Zero to Vision Zero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rot="21099080">
            <a:off x="2127269" y="1342399"/>
            <a:ext cx="254327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189726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n-lt"/>
                <a:ea typeface="+mn-ea"/>
                <a:cs typeface="Arial" pitchFamily="34" charset="0"/>
              </a:rPr>
              <a:t>Vision Zero Mutual Commitment from Owners, Leaders and workers</a:t>
            </a:r>
          </a:p>
          <a:p>
            <a:pPr algn="r" defTabSz="1189726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n-lt"/>
                <a:ea typeface="+mn-ea"/>
                <a:cs typeface="Arial" pitchFamily="34" charset="0"/>
              </a:rPr>
              <a:t>Policies, Planning, Procedures and practice All (serious) accidents and occupational diseases are preventable A process – Not a goal</a:t>
            </a:r>
            <a:endParaRPr lang="ko-KR" altLang="en-US" sz="1800" b="1" dirty="0"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 rot="384081">
            <a:off x="6938915" y="2008884"/>
            <a:ext cx="2345368" cy="3020774"/>
            <a:chOff x="818866" y="3400717"/>
            <a:chExt cx="2347328" cy="1030282"/>
          </a:xfrm>
        </p:grpSpPr>
        <p:sp>
          <p:nvSpPr>
            <p:cNvPr id="9" name="TextBox 8"/>
            <p:cNvSpPr txBox="1"/>
            <p:nvPr/>
          </p:nvSpPr>
          <p:spPr>
            <a:xfrm>
              <a:off x="818866" y="3664704"/>
              <a:ext cx="2059657" cy="7662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 defTabSz="1189726" fontAlgn="auto" latinLnBrk="1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altLang="ko-KR" sz="1400" b="1" dirty="0">
                  <a:latin typeface="+mn-lt"/>
                  <a:ea typeface="+mn-ea"/>
                  <a:cs typeface="Arial" pitchFamily="34" charset="0"/>
                </a:rPr>
                <a:t>Take Leadership – Demonstrate commitment.</a:t>
              </a:r>
            </a:p>
            <a:p>
              <a:pPr marL="342900" indent="-342900" defTabSz="1189726" fontAlgn="auto" latinLnBrk="1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altLang="ko-KR" sz="1400" b="1" dirty="0">
                  <a:latin typeface="+mn-lt"/>
                  <a:ea typeface="+mn-ea"/>
                  <a:cs typeface="Arial" pitchFamily="34" charset="0"/>
                </a:rPr>
                <a:t>Identify hazards – Control risk</a:t>
              </a:r>
            </a:p>
            <a:p>
              <a:pPr marL="342900" indent="-342900" defTabSz="1189726" fontAlgn="auto" latinLnBrk="1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altLang="ko-KR" sz="1400" b="1" dirty="0">
                  <a:latin typeface="+mn-lt"/>
                  <a:ea typeface="+mn-ea"/>
                  <a:cs typeface="Arial" pitchFamily="34" charset="0"/>
                </a:rPr>
                <a:t>Define targets – Develop Programs</a:t>
              </a:r>
            </a:p>
            <a:p>
              <a:pPr marL="342900" indent="-342900" defTabSz="1189726" fontAlgn="auto" latinLnBrk="1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altLang="ko-KR" sz="1400" b="1" dirty="0">
                  <a:latin typeface="+mn-lt"/>
                  <a:ea typeface="+mn-ea"/>
                  <a:cs typeface="Arial" pitchFamily="34" charset="0"/>
                </a:rPr>
                <a:t>Ensure a Safe and Healthy </a:t>
              </a:r>
              <a:r>
                <a:rPr lang="en-US" altLang="ko-KR" sz="1400" b="1" dirty="0" err="1">
                  <a:latin typeface="+mn-lt"/>
                  <a:ea typeface="+mn-ea"/>
                  <a:cs typeface="Arial" pitchFamily="34" charset="0"/>
                </a:rPr>
                <a:t>Sysems</a:t>
              </a:r>
              <a:r>
                <a:rPr lang="en-US" altLang="ko-KR" sz="1400" b="1" dirty="0">
                  <a:latin typeface="+mn-lt"/>
                  <a:ea typeface="+mn-ea"/>
                  <a:cs typeface="Arial" pitchFamily="34" charset="0"/>
                </a:rPr>
                <a:t> </a:t>
              </a:r>
              <a:endParaRPr lang="ko-KR" altLang="en-US" sz="1400" b="1" dirty="0"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06538" y="3400717"/>
              <a:ext cx="2059656" cy="1784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189726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latin typeface="+mn-lt"/>
                  <a:ea typeface="+mn-ea"/>
                  <a:cs typeface="Arial" pitchFamily="34" charset="0"/>
                </a:rPr>
                <a:t>Pillars for VISION ZERO</a:t>
              </a:r>
              <a:endParaRPr lang="ko-KR" altLang="en-US" sz="1400" b="1" dirty="0">
                <a:latin typeface="+mn-lt"/>
                <a:ea typeface="+mn-ea"/>
                <a:cs typeface="Arial" pitchFamily="34" charset="0"/>
              </a:endParaRPr>
            </a:p>
          </p:txBody>
        </p:sp>
      </p:grpSp>
      <p:pic>
        <p:nvPicPr>
          <p:cNvPr id="11" name="Picture 2" descr="C:\Users\FOCAL INDIA\Desktop\book 12.12.2019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92159">
            <a:off x="248990" y="2060590"/>
            <a:ext cx="2061366" cy="26486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 rot="404258">
            <a:off x="5502580" y="1291347"/>
            <a:ext cx="158870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1189726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/>
              <a:t>2020</a:t>
            </a:r>
            <a:endParaRPr lang="en-US" b="1" dirty="0"/>
          </a:p>
        </p:txBody>
      </p:sp>
      <p:grpSp>
        <p:nvGrpSpPr>
          <p:cNvPr id="13" name="Group 65"/>
          <p:cNvGrpSpPr>
            <a:grpSpLocks/>
          </p:cNvGrpSpPr>
          <p:nvPr/>
        </p:nvGrpSpPr>
        <p:grpSpPr bwMode="auto">
          <a:xfrm rot="418665">
            <a:off x="5077012" y="1889856"/>
            <a:ext cx="1931076" cy="2693532"/>
            <a:chOff x="7008812" y="1177925"/>
            <a:chExt cx="3429000" cy="5222875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7008812" y="1177925"/>
              <a:ext cx="3429000" cy="52228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446088" indent="-446088" algn="ctr" latinLnBrk="1">
                <a:spcBef>
                  <a:spcPct val="20000"/>
                </a:spcBef>
                <a:buFont typeface="Arial" charset="0"/>
                <a:buNone/>
              </a:pPr>
              <a:r>
                <a:rPr lang="en-IN" sz="1600"/>
                <a:t>From 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8143328" y="4036829"/>
              <a:ext cx="1373102" cy="26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575597" y="2434413"/>
              <a:ext cx="2378819" cy="68400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89726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600" b="1" dirty="0">
                  <a:solidFill>
                    <a:schemeClr val="tx1"/>
                  </a:solidFill>
                </a:rPr>
                <a:t>Zero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2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147322" y="4977116"/>
              <a:ext cx="3027163" cy="106356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89726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600" dirty="0"/>
                <a:t>Vision </a:t>
              </a:r>
              <a:endParaRPr lang="en-US" sz="1600" dirty="0"/>
            </a:p>
          </p:txBody>
        </p:sp>
      </p:grpSp>
      <p:sp>
        <p:nvSpPr>
          <p:cNvPr id="18" name="TextBox 17"/>
          <p:cNvSpPr txBox="1"/>
          <p:nvPr/>
        </p:nvSpPr>
        <p:spPr>
          <a:xfrm rot="20892159">
            <a:off x="96925" y="1603327"/>
            <a:ext cx="16125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1189726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/>
              <a:t>2017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0" y="5786454"/>
            <a:ext cx="9144000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chemeClr val="tx1"/>
                </a:solidFill>
              </a:rPr>
              <a:t>Impact of OSH Activities  of IGFP With strong support of DGUV, BGBAU,BGETEM &amp; BGHW-IV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en-IN" sz="2400" dirty="0" smtClean="0"/>
              <a:t>Winning Video of KIIT on Safety @ World </a:t>
            </a:r>
            <a:br>
              <a:rPr lang="en-IN" sz="2400" dirty="0" smtClean="0"/>
            </a:br>
            <a:r>
              <a:rPr lang="en-IN" sz="2400" dirty="0" smtClean="0"/>
              <a:t>Safety Congress Canada 2020 –</a:t>
            </a:r>
            <a:br>
              <a:rPr lang="en-IN" sz="2400" dirty="0" smtClean="0"/>
            </a:br>
            <a:r>
              <a:rPr lang="en-IN" sz="2400" dirty="0" smtClean="0"/>
              <a:t>English Subtitles Prepared by IGFP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A96EE-EE88-4399-AC0D-8900BCB101C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77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Awareness Program for Sanitation Activities 2020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638800" y="6534835"/>
            <a:ext cx="365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solidFill>
                  <a:srgbClr val="C00000"/>
                </a:solidFill>
              </a:rPr>
              <a:t>Indo-German Focal Point for India</a:t>
            </a:r>
          </a:p>
        </p:txBody>
      </p:sp>
      <p:pic>
        <p:nvPicPr>
          <p:cNvPr id="11" name="Grafik 7"/>
          <p:cNvPicPr>
            <a:picLocks noChangeAspect="1" noChangeArrowheads="1"/>
          </p:cNvPicPr>
          <p:nvPr/>
        </p:nvPicPr>
        <p:blipFill>
          <a:blip r:embed="rId3" cstate="print"/>
          <a:srcRect l="9068" t="5383" r="7254" b="5202"/>
          <a:stretch>
            <a:fillRect/>
          </a:stretch>
        </p:blipFill>
        <p:spPr bwMode="auto">
          <a:xfrm>
            <a:off x="8108285" y="-24"/>
            <a:ext cx="964309" cy="84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C:\Users\pc\Desktop\All File and Folder\vision zero 2019 Summit\VZ_Logo_RGB_tagline_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71414"/>
            <a:ext cx="1850571" cy="381000"/>
          </a:xfrm>
          <a:prstGeom prst="rect">
            <a:avLst/>
          </a:prstGeom>
          <a:noFill/>
        </p:spPr>
      </p:pic>
      <p:pic>
        <p:nvPicPr>
          <p:cNvPr id="13" name="Winning Video of KIIT Sub Title Prepred by IGF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1371600"/>
            <a:ext cx="82296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ChangeArrowheads="1"/>
          </p:cNvSpPr>
          <p:nvPr/>
        </p:nvSpPr>
        <p:spPr bwMode="auto">
          <a:xfrm>
            <a:off x="2590800" y="304800"/>
            <a:ext cx="3962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ATTITUDE</a:t>
            </a:r>
            <a:endParaRPr lang="en-IN" sz="4400" b="1">
              <a:solidFill>
                <a:srgbClr val="FF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1952625"/>
            <a:ext cx="883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Courier New" pitchFamily="49" charset="0"/>
              </a:rPr>
              <a:t>A+T+T+I+T+U+D+E 1+20+20+9+20+21+4+5 =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Courier New" pitchFamily="49" charset="0"/>
              </a:rPr>
              <a:t>100%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4251325"/>
            <a:ext cx="8686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Arial Black" pitchFamily="34" charset="0"/>
                <a:cs typeface="Courier New" pitchFamily="49" charset="0"/>
              </a:rPr>
              <a:t>It is </a:t>
            </a:r>
            <a:r>
              <a:rPr lang="en-US" sz="4000" u="sng">
                <a:latin typeface="Arial Black" pitchFamily="34" charset="0"/>
                <a:cs typeface="Courier New" pitchFamily="49" charset="0"/>
              </a:rPr>
              <a:t>OUR ATTITUDE</a:t>
            </a:r>
            <a:r>
              <a:rPr lang="en-US" sz="4000">
                <a:latin typeface="Arial Black" pitchFamily="34" charset="0"/>
                <a:cs typeface="Courier New" pitchFamily="49" charset="0"/>
              </a:rPr>
              <a:t> towards Life and Work that makes OUR Life </a:t>
            </a:r>
            <a:r>
              <a:rPr lang="en-US" sz="4000">
                <a:solidFill>
                  <a:srgbClr val="FF0000"/>
                </a:solidFill>
                <a:latin typeface="Arial Black" pitchFamily="34" charset="0"/>
                <a:cs typeface="Courier New" pitchFamily="49" charset="0"/>
              </a:rPr>
              <a:t>100%</a:t>
            </a:r>
            <a:r>
              <a:rPr lang="en-US" sz="4000">
                <a:latin typeface="Arial Black" pitchFamily="34" charset="0"/>
                <a:cs typeface="Courier New" pitchFamily="49" charset="0"/>
              </a:rPr>
              <a:t> ! ! 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77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Awareness Program for Sanitation Activities 2020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638800" y="6534835"/>
            <a:ext cx="365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solidFill>
                  <a:srgbClr val="C00000"/>
                </a:solidFill>
              </a:rPr>
              <a:t>Indo-German Focal Point for India</a:t>
            </a:r>
          </a:p>
        </p:txBody>
      </p:sp>
      <p:pic>
        <p:nvPicPr>
          <p:cNvPr id="12" name="Grafik 7"/>
          <p:cNvPicPr>
            <a:picLocks noChangeAspect="1" noChangeArrowheads="1"/>
          </p:cNvPicPr>
          <p:nvPr/>
        </p:nvPicPr>
        <p:blipFill>
          <a:blip r:embed="rId2" cstate="print"/>
          <a:srcRect l="9068" t="5383" r="7254" b="5202"/>
          <a:stretch>
            <a:fillRect/>
          </a:stretch>
        </p:blipFill>
        <p:spPr bwMode="auto">
          <a:xfrm>
            <a:off x="8108285" y="-24"/>
            <a:ext cx="964309" cy="84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C:\Users\pc\Desktop\All File and Folder\vision zero 2019 Summit\VZ_Logo_RGB_tagline_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71414"/>
            <a:ext cx="185057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914400" y="0"/>
            <a:ext cx="8305800" cy="679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360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360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3600" b="1" dirty="0">
              <a:latin typeface="Comic Sans MS" pitchFamily="66" charset="0"/>
            </a:endParaRPr>
          </a:p>
          <a:p>
            <a:pPr algn="r">
              <a:defRPr/>
            </a:pPr>
            <a:r>
              <a:rPr lang="en-US" sz="2000" b="1" dirty="0">
                <a:latin typeface="Copperplate Gothic Bold" pitchFamily="34" charset="0"/>
              </a:rPr>
              <a:t>			   Former  Insurance commissioner, </a:t>
            </a:r>
          </a:p>
          <a:p>
            <a:pPr algn="r">
              <a:defRPr/>
            </a:pPr>
            <a:r>
              <a:rPr lang="en-US" sz="2000" b="1" dirty="0">
                <a:latin typeface="Copperplate Gothic Bold" pitchFamily="34" charset="0"/>
              </a:rPr>
              <a:t>		</a:t>
            </a:r>
            <a:r>
              <a:rPr lang="en-US" sz="2000" b="1" dirty="0" smtClean="0">
                <a:latin typeface="Copperplate Gothic Bold" pitchFamily="34" charset="0"/>
              </a:rPr>
              <a:t>ESI </a:t>
            </a:r>
            <a:r>
              <a:rPr lang="en-US" sz="2000" b="1" dirty="0">
                <a:latin typeface="Copperplate Gothic Bold" pitchFamily="34" charset="0"/>
              </a:rPr>
              <a:t>Corporation,  Govt. of India &amp;    Communication Advisor, IRDAI </a:t>
            </a:r>
          </a:p>
          <a:p>
            <a:pPr>
              <a:defRPr/>
            </a:pPr>
            <a:endParaRPr lang="en-US" sz="2000" b="1" dirty="0">
              <a:latin typeface="Copperplate Gothic Bold" pitchFamily="34" charset="0"/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b="1" dirty="0">
                <a:latin typeface="Comic Sans MS" pitchFamily="66" charset="0"/>
                <a:cs typeface="Times New Roman" pitchFamily="18" charset="0"/>
              </a:rPr>
              <a:t>				             </a:t>
            </a:r>
            <a:r>
              <a:rPr lang="en-US" sz="2000" b="1" dirty="0" smtClean="0">
                <a:latin typeface="Comic Sans MS" pitchFamily="66" charset="0"/>
                <a:cs typeface="Times New Roman" pitchFamily="18" charset="0"/>
                <a:hlinkClick r:id="rId3"/>
              </a:rPr>
              <a:t>bk_sahu04@yahoo.com</a:t>
            </a:r>
            <a:endParaRPr lang="en-US" sz="2000" b="1" dirty="0" smtClean="0">
              <a:latin typeface="Comic Sans MS" pitchFamily="66" charset="0"/>
              <a:cs typeface="Times New Roman" pitchFamily="18" charset="0"/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b="1" dirty="0" smtClean="0">
                <a:latin typeface="Comic Sans MS" pitchFamily="66" charset="0"/>
                <a:cs typeface="Times New Roman" pitchFamily="18" charset="0"/>
              </a:rPr>
              <a:t>                                 </a:t>
            </a:r>
            <a:r>
              <a:rPr lang="en-US" sz="2000" b="1" dirty="0" smtClean="0">
                <a:latin typeface="Comic Sans MS" pitchFamily="66" charset="0"/>
                <a:cs typeface="Times New Roman" pitchFamily="18" charset="0"/>
                <a:hlinkClick r:id="rId4"/>
              </a:rPr>
              <a:t>focalpointindia.dguv@gmail.com</a:t>
            </a:r>
            <a:endParaRPr lang="en-US" sz="2000" b="1" dirty="0" smtClean="0">
              <a:latin typeface="Comic Sans MS" pitchFamily="66" charset="0"/>
              <a:cs typeface="Times New Roman" pitchFamily="18" charset="0"/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b="1" dirty="0" smtClean="0">
                <a:latin typeface="Comic Sans MS" pitchFamily="66" charset="0"/>
                <a:cs typeface="Times New Roman" pitchFamily="18" charset="0"/>
              </a:rPr>
              <a:t>                                www.indogermanfocalpoint.com</a:t>
            </a:r>
            <a:r>
              <a:rPr lang="en-US" sz="2000" b="1" dirty="0">
                <a:latin typeface="Comic Sans MS" pitchFamily="66" charset="0"/>
                <a:cs typeface="Times New Roman" pitchFamily="18" charset="0"/>
              </a:rPr>
              <a:t>	     		                   </a:t>
            </a:r>
            <a:r>
              <a:rPr lang="en-US" sz="1400" b="1" dirty="0">
                <a:latin typeface="Comic Sans MS" pitchFamily="66" charset="0"/>
                <a:cs typeface="Times New Roman" pitchFamily="18" charset="0"/>
              </a:rPr>
              <a:t>VIEWS EXPRESSED ARE PERSONAL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9362" y="838200"/>
            <a:ext cx="5494638" cy="3020599"/>
          </a:xfrm>
          <a:prstGeom prst="rect">
            <a:avLst/>
          </a:prstGeom>
          <a:noFill/>
        </p:spPr>
        <p:txBody>
          <a:bodyPr lIns="65306" tIns="32653" rIns="65306" bIns="32653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36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  <a:cs typeface="+mn-cs"/>
              </a:rPr>
              <a:t>Thank You</a:t>
            </a:r>
          </a:p>
        </p:txBody>
      </p:sp>
      <p:pic>
        <p:nvPicPr>
          <p:cNvPr id="136194" name="Picture 2" descr="C:\Users\pc\Desktop\All File and Folder\Tamilnadu (Chhennai) Folder\15th-16th oct symposium Chennai new\photo\IMG-20181017-WA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352800" cy="6858000"/>
          </a:xfrm>
          <a:prstGeom prst="rect">
            <a:avLst/>
          </a:prstGeom>
          <a:noFill/>
        </p:spPr>
      </p:pic>
      <p:pic>
        <p:nvPicPr>
          <p:cNvPr id="5" name="Picture 1" descr="C:\Users\pc\Desktop\All File and Folder\vision zero 2019 Summit\VZ_Logo_RGB_tagline_0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0"/>
            <a:ext cx="1905000" cy="392206"/>
          </a:xfrm>
          <a:prstGeom prst="rect">
            <a:avLst/>
          </a:prstGeom>
          <a:noFill/>
        </p:spPr>
      </p:pic>
      <p:pic>
        <p:nvPicPr>
          <p:cNvPr id="6" name="Grafik 7"/>
          <p:cNvPicPr>
            <a:picLocks noChangeAspect="1" noChangeArrowheads="1"/>
          </p:cNvPicPr>
          <p:nvPr/>
        </p:nvPicPr>
        <p:blipFill>
          <a:blip r:embed="rId7" cstate="print"/>
          <a:srcRect l="9068" t="5383" r="7254" b="5202"/>
          <a:stretch>
            <a:fillRect/>
          </a:stretch>
        </p:blipFill>
        <p:spPr bwMode="auto">
          <a:xfrm>
            <a:off x="8197850" y="0"/>
            <a:ext cx="946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Safety &amp; Health –A Reality Check Through Video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Vision Zero A RealityCheck Europe Video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458200" cy="5580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77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Awareness Program for Sanitation Activities 2020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638800" y="6534835"/>
            <a:ext cx="365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solidFill>
                  <a:srgbClr val="C00000"/>
                </a:solidFill>
              </a:rPr>
              <a:t>Indo-German Focal Point for India</a:t>
            </a:r>
          </a:p>
        </p:txBody>
      </p:sp>
      <p:pic>
        <p:nvPicPr>
          <p:cNvPr id="6" name="Grafik 7"/>
          <p:cNvPicPr>
            <a:picLocks noChangeAspect="1" noChangeArrowheads="1"/>
          </p:cNvPicPr>
          <p:nvPr/>
        </p:nvPicPr>
        <p:blipFill>
          <a:blip r:embed="rId4" cstate="print"/>
          <a:srcRect l="9068" t="5383" r="7254" b="5202"/>
          <a:stretch>
            <a:fillRect/>
          </a:stretch>
        </p:blipFill>
        <p:spPr bwMode="auto">
          <a:xfrm>
            <a:off x="8108285" y="-24"/>
            <a:ext cx="964309" cy="84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pc\Desktop\All File and Folder\vision zero 2019 Summit\VZ_Logo_RGB_tagline_0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71414"/>
            <a:ext cx="185057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News Letter of IGFP (Issue –I)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132" t="21875" r="23647" b="11458"/>
          <a:stretch>
            <a:fillRect/>
          </a:stretch>
        </p:blipFill>
        <p:spPr bwMode="auto">
          <a:xfrm>
            <a:off x="228600" y="9906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l="20132" t="77083" r="21303" b="10417"/>
          <a:stretch>
            <a:fillRect/>
          </a:stretch>
        </p:blipFill>
        <p:spPr bwMode="auto">
          <a:xfrm>
            <a:off x="228600" y="57150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477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Awareness Program for Sanitation Activities 2020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638800" y="6534835"/>
            <a:ext cx="365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solidFill>
                  <a:srgbClr val="C00000"/>
                </a:solidFill>
              </a:rPr>
              <a:t>Indo-German Focal Point for India</a:t>
            </a:r>
          </a:p>
        </p:txBody>
      </p:sp>
      <p:pic>
        <p:nvPicPr>
          <p:cNvPr id="7" name="Grafik 7"/>
          <p:cNvPicPr>
            <a:picLocks noChangeAspect="1" noChangeArrowheads="1"/>
          </p:cNvPicPr>
          <p:nvPr/>
        </p:nvPicPr>
        <p:blipFill>
          <a:blip r:embed="rId4" cstate="print"/>
          <a:srcRect l="9068" t="5383" r="7254" b="5202"/>
          <a:stretch>
            <a:fillRect/>
          </a:stretch>
        </p:blipFill>
        <p:spPr bwMode="auto">
          <a:xfrm>
            <a:off x="8108285" y="-24"/>
            <a:ext cx="964309" cy="84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Users\pc\Desktop\All File and Folder\vision zero 2019 Summit\VZ_Logo_RGB_tagline_0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71414"/>
            <a:ext cx="185057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371600"/>
            <a:ext cx="426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Discussion on plight of scavengers/sweepers on 23rd April @ 5.00 pm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bimal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sahu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 &lt;focalpointindia.dguv@gmail.com&gt;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Apr 19 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to 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bcmcitu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Dear Sir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         You are most welcome to visit Indo-German Focal Point for India on 23rd April 2018 @ 5.00 pm. We are preparing a presentation highlighting the plight of scavengers/sweepers engaged by Municipalities in general and BMC in particular. So that you can have the feedback for proposed program in May 2018.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It will be appreciated if 2 or 3 colleagues of yours can join the above discussion.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Please find the enclosed newsletter and BMC mails regarding the above discussion.</a:t>
            </a:r>
            <a:endParaRPr lang="en-US" sz="1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Discussion on Plight of </a:t>
            </a:r>
            <a:b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u="sng" dirty="0" smtClean="0">
                <a:solidFill>
                  <a:schemeClr val="accent2">
                    <a:lumMod val="75000"/>
                  </a:schemeClr>
                </a:solidFill>
              </a:rPr>
              <a:t>Scavengers/Sweepers on 23.04.2018</a:t>
            </a:r>
            <a:endParaRPr lang="en-US" sz="3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C:\Users\pc\Desktop\All File and Folder\CITU meeting on 23.04.2018\DSC01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800" y="1676400"/>
            <a:ext cx="3454400" cy="2286000"/>
          </a:xfrm>
          <a:prstGeom prst="rect">
            <a:avLst/>
          </a:prstGeom>
          <a:noFill/>
        </p:spPr>
      </p:pic>
      <p:pic>
        <p:nvPicPr>
          <p:cNvPr id="7" name="Picture 3" descr="C:\Users\pc\Desktop\All File and Folder\CITU meeting on 23.04.2018\DSC01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962400"/>
            <a:ext cx="33782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477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Awareness Program for Sanitation Activities 2020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638800" y="6534835"/>
            <a:ext cx="365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solidFill>
                  <a:srgbClr val="C00000"/>
                </a:solidFill>
              </a:rPr>
              <a:t>Indo-German Focal Point for India</a:t>
            </a:r>
          </a:p>
        </p:txBody>
      </p:sp>
      <p:pic>
        <p:nvPicPr>
          <p:cNvPr id="10" name="Grafik 7"/>
          <p:cNvPicPr>
            <a:picLocks noChangeAspect="1" noChangeArrowheads="1"/>
          </p:cNvPicPr>
          <p:nvPr/>
        </p:nvPicPr>
        <p:blipFill>
          <a:blip r:embed="rId4" cstate="print"/>
          <a:srcRect l="9068" t="5383" r="7254" b="5202"/>
          <a:stretch>
            <a:fillRect/>
          </a:stretch>
        </p:blipFill>
        <p:spPr bwMode="auto">
          <a:xfrm>
            <a:off x="8108285" y="-24"/>
            <a:ext cx="964309" cy="84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Users\pc\Desktop\All File and Folder\vision zero 2019 Summit\VZ_Logo_RGB_tagline_0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71414"/>
            <a:ext cx="185057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286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Bodoni MT" pitchFamily="18" charset="0"/>
              </a:rPr>
              <a:t>Awareness Program on Safety &amp; Health for Scavengers on 2</a:t>
            </a:r>
            <a:r>
              <a:rPr lang="en-US" sz="2800" b="1" baseline="30000" dirty="0" smtClean="0">
                <a:solidFill>
                  <a:schemeClr val="accent3">
                    <a:lumMod val="75000"/>
                  </a:schemeClr>
                </a:solidFill>
                <a:latin typeface="Bodoni MT" pitchFamily="18" charset="0"/>
              </a:rPr>
              <a:t>nd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Bodoni MT" pitchFamily="18" charset="0"/>
              </a:rPr>
              <a:t> July 2018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121688"/>
            <a:ext cx="4419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 ½ Day Awareness Program on Safety &amp; Health for Scavengers has been jointly organized by Indo-German Focal Point &amp; PECUC(People’s Cultural Center) on 2</a:t>
            </a:r>
            <a:r>
              <a:rPr lang="en-US" baseline="30000" dirty="0" smtClean="0"/>
              <a:t>nd</a:t>
            </a:r>
            <a:r>
              <a:rPr lang="en-US" dirty="0" smtClean="0"/>
              <a:t> July 2018 at Red cross </a:t>
            </a:r>
            <a:r>
              <a:rPr lang="en-US" dirty="0" err="1" smtClean="0"/>
              <a:t>Bhawan</a:t>
            </a:r>
            <a:r>
              <a:rPr lang="en-US" dirty="0" smtClean="0"/>
              <a:t>, Bhubaneswar.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On this occasion Questioner was released which was later on filled up by the hundreds of participants(Scavengers/Sweepers) who attended the program.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Different suggestions has come from the guest like coverage under ESI, use of PPE, giving training to the scavengers, their periodical Health Check-up &amp; Vaccination etc  for the betterment of quality of life of the scavengers/sweepers.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Safety Equipments like hand-gloves, cap &amp; Face mask is distributed to all the participants by a young start-up Entrepreneur Mr. </a:t>
            </a:r>
            <a:r>
              <a:rPr lang="en-US" dirty="0" err="1" smtClean="0"/>
              <a:t>Dillip</a:t>
            </a:r>
            <a:r>
              <a:rPr lang="en-US" dirty="0" smtClean="0"/>
              <a:t> </a:t>
            </a:r>
            <a:r>
              <a:rPr lang="en-US" dirty="0" err="1" smtClean="0"/>
              <a:t>Mishra</a:t>
            </a:r>
            <a:r>
              <a:rPr lang="en-US" dirty="0" smtClean="0"/>
              <a:t> </a:t>
            </a:r>
          </a:p>
        </p:txBody>
      </p:sp>
      <p:pic>
        <p:nvPicPr>
          <p:cNvPr id="7" name="Picture 6" descr="C:\Users\pc\Desktop\All File and Folder\PECUC File\photo\IMG_20180702_1149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8194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pc\Desktop\All File and Folder\PECUC File\photo\DSC014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19200"/>
            <a:ext cx="3124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pc\Desktop\All File and Folder\PECUC File\photo\IMG_20180702_1408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800600"/>
            <a:ext cx="312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6477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Awareness Program for Sanitation Activities 2020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638800" y="6534835"/>
            <a:ext cx="365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solidFill>
                  <a:srgbClr val="C00000"/>
                </a:solidFill>
              </a:rPr>
              <a:t>Indo-German Focal Point for India</a:t>
            </a:r>
          </a:p>
        </p:txBody>
      </p:sp>
      <p:pic>
        <p:nvPicPr>
          <p:cNvPr id="12" name="Grafik 7"/>
          <p:cNvPicPr>
            <a:picLocks noChangeAspect="1" noChangeArrowheads="1"/>
          </p:cNvPicPr>
          <p:nvPr/>
        </p:nvPicPr>
        <p:blipFill>
          <a:blip r:embed="rId5" cstate="print"/>
          <a:srcRect l="9068" t="5383" r="7254" b="5202"/>
          <a:stretch>
            <a:fillRect/>
          </a:stretch>
        </p:blipFill>
        <p:spPr bwMode="auto">
          <a:xfrm>
            <a:off x="8108285" y="-24"/>
            <a:ext cx="964309" cy="84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C:\Users\pc\Desktop\All File and Folder\vision zero 2019 Summit\VZ_Logo_RGB_tagline_0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71414"/>
            <a:ext cx="185057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3058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Scavengers-Without &amp; With PPE</a:t>
            </a:r>
            <a:endParaRPr lang="en-US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 l="55640" t="36923" r="23647" b="11458"/>
          <a:stretch>
            <a:fillRect/>
          </a:stretch>
        </p:blipFill>
        <p:spPr bwMode="auto">
          <a:xfrm>
            <a:off x="990600" y="1981200"/>
            <a:ext cx="3505200" cy="4572000"/>
          </a:xfrm>
          <a:prstGeom prst="rect">
            <a:avLst/>
          </a:prstGeom>
          <a:noFill/>
        </p:spPr>
      </p:pic>
      <p:pic>
        <p:nvPicPr>
          <p:cNvPr id="96257" name="Picture 1" descr="facebook_15249817939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3533775" cy="4343400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1676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676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NOW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77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Awareness Program for Sanitation Activities 2020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638800" y="6534835"/>
            <a:ext cx="365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solidFill>
                  <a:srgbClr val="C00000"/>
                </a:solidFill>
              </a:rPr>
              <a:t>Indo-German Focal Point for India</a:t>
            </a:r>
          </a:p>
        </p:txBody>
      </p:sp>
      <p:pic>
        <p:nvPicPr>
          <p:cNvPr id="12" name="Grafik 7"/>
          <p:cNvPicPr>
            <a:picLocks noChangeAspect="1" noChangeArrowheads="1"/>
          </p:cNvPicPr>
          <p:nvPr/>
        </p:nvPicPr>
        <p:blipFill>
          <a:blip r:embed="rId4" cstate="print"/>
          <a:srcRect l="9068" t="5383" r="7254" b="5202"/>
          <a:stretch>
            <a:fillRect/>
          </a:stretch>
        </p:blipFill>
        <p:spPr bwMode="auto">
          <a:xfrm>
            <a:off x="8108285" y="-24"/>
            <a:ext cx="964309" cy="84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C:\Users\pc\Desktop\All File and Folder\vision zero 2019 Summit\VZ_Logo_RGB_tagline_0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71414"/>
            <a:ext cx="185057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12" y="304800"/>
            <a:ext cx="8933688" cy="1143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/>
              <a:t>Duties/ Responsibilities of Management / </a:t>
            </a:r>
            <a:br>
              <a:rPr lang="en-IN" sz="3200" dirty="0" smtClean="0"/>
            </a:br>
            <a:r>
              <a:rPr lang="en-IN" sz="3200" dirty="0" smtClean="0"/>
              <a:t>Contractor Engaging Sanitation Workers</a:t>
            </a:r>
            <a:endParaRPr lang="en-I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815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ym typeface="Wingdings" pitchFamily="2" charset="2"/>
              </a:rPr>
              <a:t>G</a:t>
            </a:r>
            <a:r>
              <a:rPr lang="en-IN" sz="2000" dirty="0" smtClean="0"/>
              <a:t>iving Regular Health Check up of such workers, Provision of PPE like Safety Jacket, Glove Mask &amp; Shoes etc,</a:t>
            </a:r>
          </a:p>
          <a:p>
            <a:pPr>
              <a:buFont typeface="Wingdings"/>
              <a:buChar char="à"/>
            </a:pPr>
            <a:r>
              <a:rPr lang="en-IN" sz="2000" dirty="0" smtClean="0"/>
              <a:t>Provision of Equipment like Trolley/ Waste Bin with colour coding </a:t>
            </a:r>
          </a:p>
          <a:p>
            <a:pPr>
              <a:buFont typeface="Wingdings"/>
              <a:buChar char="à"/>
            </a:pPr>
            <a:r>
              <a:rPr lang="en-IN" sz="2000" dirty="0" smtClean="0"/>
              <a:t> Display of Safety Messages in their Jacket &amp; Safety Trolley which will have easy  direct impact for Households/Colonies in observing Safety Guidelines like Wear Mask/ Physical Distancing &amp; Frequent Hand Cleaning &amp; Avoiding Crowd to stay Safe,         </a:t>
            </a:r>
          </a:p>
          <a:p>
            <a:pPr>
              <a:buFont typeface="Wingdings"/>
              <a:buChar char="à"/>
            </a:pPr>
            <a:r>
              <a:rPr lang="en-IN" sz="2000" dirty="0" smtClean="0"/>
              <a:t>Payment of Minimum Wages/ Weekly off &amp; Coverage under ESI PF </a:t>
            </a:r>
          </a:p>
          <a:p>
            <a:pPr>
              <a:buFont typeface="Wingdings"/>
              <a:buChar char="à"/>
            </a:pPr>
            <a:r>
              <a:rPr lang="en-IN" sz="2000" dirty="0" smtClean="0"/>
              <a:t>Construction/Welfare Board of State, Supervisors/ Contractors regularly visiting to oversee Cleanliness &amp; their any Deficiencies/Talking to Local Residents Association for support.</a:t>
            </a:r>
            <a:endParaRPr lang="en-I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068669"/>
            <a:ext cx="80772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/>
              <a:t>Above Measures help in keeping Scavengers Healthy &amp; Smart to make the Smart city - A Reality.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Awareness Program for Sanitation Activities 2020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638800" y="6534835"/>
            <a:ext cx="365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solidFill>
                  <a:srgbClr val="C00000"/>
                </a:solidFill>
              </a:rPr>
              <a:t>Indo-German Focal Point for India</a:t>
            </a:r>
          </a:p>
        </p:txBody>
      </p:sp>
      <p:pic>
        <p:nvPicPr>
          <p:cNvPr id="7" name="Grafik 7"/>
          <p:cNvPicPr>
            <a:picLocks noChangeAspect="1" noChangeArrowheads="1"/>
          </p:cNvPicPr>
          <p:nvPr/>
        </p:nvPicPr>
        <p:blipFill>
          <a:blip r:embed="rId2" cstate="print"/>
          <a:srcRect l="9068" t="5383" r="7254" b="5202"/>
          <a:stretch>
            <a:fillRect/>
          </a:stretch>
        </p:blipFill>
        <p:spPr bwMode="auto">
          <a:xfrm>
            <a:off x="8108285" y="-24"/>
            <a:ext cx="964309" cy="84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Users\pc\Desktop\All File and Folder\vision zero 2019 Summit\VZ_Logo_RGB_tagline_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71414"/>
            <a:ext cx="185057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90688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Safety &amp; Social Security Initiatives of MOL,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Govt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of India-1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5240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 recently adopted Safety Code &amp; Social Security Codes require coverage of all Informal Contact Workers/ Compulsory Registration/Provision of Identity Card/Issue of Appointment/Engagement Letter &amp; importantly coverage under Social Security Schemes of Govt of India/ State Government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31242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u="sng" dirty="0" smtClean="0"/>
              <a:t>OSH &amp; Working Conditions Code 2020</a:t>
            </a:r>
          </a:p>
          <a:p>
            <a:pPr marL="342900" indent="-342900">
              <a:buAutoNum type="arabicPeriod"/>
            </a:pPr>
            <a:r>
              <a:rPr lang="en-IN" dirty="0" smtClean="0"/>
              <a:t>Employer to Issue Appointment/Engagement Letter.</a:t>
            </a:r>
          </a:p>
          <a:p>
            <a:pPr marL="342900" indent="-342900">
              <a:buAutoNum type="arabicPeriod"/>
            </a:pPr>
            <a:r>
              <a:rPr lang="en-IN" dirty="0" smtClean="0"/>
              <a:t>Weekly off,  Safety &amp; Social Security for Safe Work Place.</a:t>
            </a:r>
          </a:p>
          <a:p>
            <a:pPr marL="342900" indent="-342900">
              <a:buAutoNum type="arabicPeriod"/>
            </a:pPr>
            <a:r>
              <a:rPr lang="en-IN" dirty="0" smtClean="0"/>
              <a:t>Issue of Identity Card.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971800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u="sng" dirty="0" smtClean="0">
                <a:latin typeface="Aparajita" pitchFamily="18" charset="0"/>
                <a:cs typeface="Aparajita" pitchFamily="18" charset="0"/>
              </a:rPr>
              <a:t>Code on Social Security 2020</a:t>
            </a:r>
          </a:p>
          <a:p>
            <a:pPr algn="just">
              <a:buFont typeface="Arial" pitchFamily="34" charset="0"/>
              <a:buChar char="•"/>
            </a:pPr>
            <a:r>
              <a:rPr lang="en-IN" dirty="0" smtClean="0">
                <a:latin typeface="Aparajita" pitchFamily="18" charset="0"/>
                <a:cs typeface="Aparajita" pitchFamily="18" charset="0"/>
              </a:rPr>
              <a:t>Social Security A Right Based approach now</a:t>
            </a:r>
          </a:p>
          <a:p>
            <a:pPr algn="just">
              <a:buFont typeface="Arial" pitchFamily="34" charset="0"/>
              <a:buChar char="•"/>
            </a:pPr>
            <a:r>
              <a:rPr lang="en-IN" dirty="0" smtClean="0">
                <a:latin typeface="Aparajita" pitchFamily="18" charset="0"/>
                <a:cs typeface="Aparajita" pitchFamily="18" charset="0"/>
              </a:rPr>
              <a:t>Ensures </a:t>
            </a:r>
            <a:r>
              <a:rPr lang="en-IN" dirty="0" err="1" smtClean="0">
                <a:latin typeface="Aparajita" pitchFamily="18" charset="0"/>
                <a:cs typeface="Aparajita" pitchFamily="18" charset="0"/>
              </a:rPr>
              <a:t>Universalization</a:t>
            </a:r>
            <a:r>
              <a:rPr lang="en-IN" dirty="0" smtClean="0">
                <a:latin typeface="Aparajita" pitchFamily="18" charset="0"/>
                <a:cs typeface="Aparajita" pitchFamily="18" charset="0"/>
              </a:rPr>
              <a:t> of Social Security</a:t>
            </a:r>
          </a:p>
          <a:p>
            <a:pPr algn="just">
              <a:buFont typeface="Arial" pitchFamily="34" charset="0"/>
              <a:buChar char="•"/>
            </a:pPr>
            <a:r>
              <a:rPr lang="en-IN" dirty="0" smtClean="0">
                <a:latin typeface="Aparajita" pitchFamily="18" charset="0"/>
                <a:cs typeface="Aparajita" pitchFamily="18" charset="0"/>
              </a:rPr>
              <a:t>Recognises for the First Time Migrant Gig Platform &amp; Plantation Workers for Social Security</a:t>
            </a:r>
          </a:p>
          <a:p>
            <a:pPr algn="just">
              <a:buFont typeface="Arial" pitchFamily="34" charset="0"/>
              <a:buChar char="•"/>
            </a:pPr>
            <a:r>
              <a:rPr lang="en-IN" dirty="0" smtClean="0">
                <a:latin typeface="Aparajita" pitchFamily="18" charset="0"/>
                <a:cs typeface="Aparajita" pitchFamily="18" charset="0"/>
              </a:rPr>
              <a:t> Retains State Construction Board</a:t>
            </a:r>
          </a:p>
          <a:p>
            <a:pPr algn="just">
              <a:buFont typeface="Arial" pitchFamily="34" charset="0"/>
              <a:buChar char="•"/>
            </a:pPr>
            <a:r>
              <a:rPr lang="en-IN" dirty="0" smtClean="0">
                <a:latin typeface="Aparajita" pitchFamily="18" charset="0"/>
                <a:cs typeface="Aparajita" pitchFamily="18" charset="0"/>
              </a:rPr>
              <a:t> Three Tier Structure for Implementation -  Central/State/ Other Recognised Body like State Construction Board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Awareness Program for Sanitation Activities 2020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638800" y="6534835"/>
            <a:ext cx="365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solidFill>
                  <a:srgbClr val="C00000"/>
                </a:solidFill>
              </a:rPr>
              <a:t>Indo-German Focal Point for India</a:t>
            </a:r>
          </a:p>
        </p:txBody>
      </p:sp>
      <p:pic>
        <p:nvPicPr>
          <p:cNvPr id="9" name="Grafik 7"/>
          <p:cNvPicPr>
            <a:picLocks noChangeAspect="1" noChangeArrowheads="1"/>
          </p:cNvPicPr>
          <p:nvPr/>
        </p:nvPicPr>
        <p:blipFill>
          <a:blip r:embed="rId2" cstate="print"/>
          <a:srcRect l="9068" t="5383" r="7254" b="5202"/>
          <a:stretch>
            <a:fillRect/>
          </a:stretch>
        </p:blipFill>
        <p:spPr bwMode="auto">
          <a:xfrm>
            <a:off x="8108285" y="-24"/>
            <a:ext cx="964309" cy="84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pc\Desktop\All File and Folder\vision zero 2019 Summit\VZ_Logo_RGB_tagline_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71414"/>
            <a:ext cx="185057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IN" sz="2800" dirty="0" smtClean="0"/>
              <a:t>Latest Welfare Scheme for </a:t>
            </a:r>
            <a:br>
              <a:rPr lang="en-IN" sz="2800" dirty="0" smtClean="0"/>
            </a:br>
            <a:r>
              <a:rPr lang="en-IN" sz="2800" dirty="0" smtClean="0"/>
              <a:t>Scavengers by Govt of </a:t>
            </a:r>
            <a:r>
              <a:rPr lang="en-IN" sz="2800" dirty="0" err="1" smtClean="0"/>
              <a:t>Odisha</a:t>
            </a:r>
            <a:r>
              <a:rPr lang="en-IN" sz="2800" dirty="0" smtClean="0"/>
              <a:t>-September 2020-II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248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Source on TOI 11</a:t>
            </a:r>
            <a:r>
              <a:rPr lang="en-IN" baseline="30000" dirty="0" smtClean="0"/>
              <a:t>th</a:t>
            </a:r>
            <a:r>
              <a:rPr lang="en-IN" dirty="0" smtClean="0"/>
              <a:t> Sep 2020</a:t>
            </a:r>
            <a:endParaRPr lang="en-US" dirty="0"/>
          </a:p>
        </p:txBody>
      </p:sp>
      <p:pic>
        <p:nvPicPr>
          <p:cNvPr id="8" name="Picture 2" descr="Odisha Government Launches “GARIMA” Social Security Scheme for Sanitary  Work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305800" cy="30717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023479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b="1" dirty="0" smtClean="0"/>
              <a:t>Under ‘GARIMA’ scheme:</a:t>
            </a:r>
            <a:endParaRPr lang="en-IN" sz="1600" dirty="0" smtClean="0"/>
          </a:p>
          <a:p>
            <a:pPr algn="just"/>
            <a:r>
              <a:rPr lang="en-IN" sz="1600" dirty="0" smtClean="0">
                <a:sym typeface="Wingdings" pitchFamily="2" charset="2"/>
              </a:rPr>
              <a:t></a:t>
            </a:r>
            <a:r>
              <a:rPr lang="en-IN" sz="1600" dirty="0" smtClean="0"/>
              <a:t>Around </a:t>
            </a:r>
            <a:r>
              <a:rPr lang="en-IN" sz="1600" b="1" dirty="0" smtClean="0"/>
              <a:t>20,000</a:t>
            </a:r>
            <a:r>
              <a:rPr lang="en-IN" sz="1600" dirty="0" smtClean="0"/>
              <a:t> core sanitation workers and their families with about one </a:t>
            </a:r>
            <a:r>
              <a:rPr lang="en-IN" sz="1600" dirty="0" err="1" smtClean="0"/>
              <a:t>lakh</a:t>
            </a:r>
            <a:r>
              <a:rPr lang="en-IN" sz="1600" dirty="0" smtClean="0"/>
              <a:t> population will benefit from the scheme.</a:t>
            </a:r>
          </a:p>
          <a:p>
            <a:pPr algn="just"/>
            <a:r>
              <a:rPr lang="en-IN" sz="1600" dirty="0" smtClean="0">
                <a:sym typeface="Wingdings" pitchFamily="2" charset="2"/>
              </a:rPr>
              <a:t></a:t>
            </a:r>
            <a:r>
              <a:rPr lang="en-IN" sz="1600" dirty="0" smtClean="0"/>
              <a:t>GARIMA Scheme will be implemented by the state Housing and Urban Development department in all the </a:t>
            </a:r>
            <a:r>
              <a:rPr lang="en-IN" sz="1600" b="1" dirty="0" smtClean="0"/>
              <a:t>114 Urban Local Bodies (ULBs) of </a:t>
            </a:r>
            <a:r>
              <a:rPr lang="en-IN" sz="1600" b="1" dirty="0" err="1" smtClean="0"/>
              <a:t>Odisha</a:t>
            </a:r>
            <a:r>
              <a:rPr lang="en-IN" sz="1600" b="1" dirty="0" smtClean="0"/>
              <a:t>.</a:t>
            </a:r>
            <a:endParaRPr lang="en-IN" sz="1600" dirty="0" smtClean="0"/>
          </a:p>
          <a:p>
            <a:pPr algn="just"/>
            <a:r>
              <a:rPr lang="en-IN" sz="1600" dirty="0" smtClean="0">
                <a:sym typeface="Wingdings" pitchFamily="2" charset="2"/>
              </a:rPr>
              <a:t></a:t>
            </a:r>
            <a:r>
              <a:rPr lang="en-IN" sz="1600" dirty="0" smtClean="0"/>
              <a:t>Initially, the state government has allocated a corpus fund of </a:t>
            </a:r>
            <a:r>
              <a:rPr lang="en-IN" sz="1600" b="1" dirty="0" smtClean="0"/>
              <a:t>Rs 50 </a:t>
            </a:r>
            <a:r>
              <a:rPr lang="en-IN" sz="1600" b="1" dirty="0" err="1" smtClean="0"/>
              <a:t>crore</a:t>
            </a:r>
            <a:r>
              <a:rPr lang="en-IN" sz="1600" dirty="0" smtClean="0"/>
              <a:t> for the scheme.</a:t>
            </a:r>
          </a:p>
          <a:p>
            <a:pPr algn="just"/>
            <a:r>
              <a:rPr lang="en-IN" sz="1600" dirty="0" smtClean="0">
                <a:sym typeface="Wingdings" pitchFamily="2" charset="2"/>
              </a:rPr>
              <a:t></a:t>
            </a:r>
            <a:r>
              <a:rPr lang="en-IN" sz="1600" dirty="0" smtClean="0"/>
              <a:t>The working hours of sanitation workers will be limited to </a:t>
            </a:r>
            <a:r>
              <a:rPr lang="en-IN" sz="1600" b="1" dirty="0" smtClean="0"/>
              <a:t>6 hours per day.</a:t>
            </a:r>
            <a:endParaRPr lang="en-IN" sz="1600" dirty="0" smtClean="0"/>
          </a:p>
          <a:p>
            <a:pPr algn="just"/>
            <a:r>
              <a:rPr lang="en-IN" sz="1600" dirty="0" smtClean="0">
                <a:sym typeface="Wingdings" pitchFamily="2" charset="2"/>
              </a:rPr>
              <a:t></a:t>
            </a:r>
            <a:r>
              <a:rPr lang="en-IN" sz="1600" dirty="0" smtClean="0"/>
              <a:t>The Core Sanitation workers and their family members will be covered under the health insurance scheme with regular health check-ups, housing, educational support, mobility support and mobile support.</a:t>
            </a:r>
          </a:p>
          <a:p>
            <a:pPr algn="just"/>
            <a:endParaRPr lang="en-IN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77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Awareness Program for Sanitation Activities 2020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638800" y="6534835"/>
            <a:ext cx="365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solidFill>
                  <a:srgbClr val="C00000"/>
                </a:solidFill>
              </a:rPr>
              <a:t>Indo-German Focal Point for India</a:t>
            </a:r>
          </a:p>
        </p:txBody>
      </p:sp>
      <p:pic>
        <p:nvPicPr>
          <p:cNvPr id="12" name="Grafik 7"/>
          <p:cNvPicPr>
            <a:picLocks noChangeAspect="1" noChangeArrowheads="1"/>
          </p:cNvPicPr>
          <p:nvPr/>
        </p:nvPicPr>
        <p:blipFill>
          <a:blip r:embed="rId3" cstate="print"/>
          <a:srcRect l="9068" t="5383" r="7254" b="5202"/>
          <a:stretch>
            <a:fillRect/>
          </a:stretch>
        </p:blipFill>
        <p:spPr bwMode="auto">
          <a:xfrm>
            <a:off x="8108285" y="-24"/>
            <a:ext cx="964309" cy="84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C:\Users\pc\Desktop\All File and Folder\vision zero 2019 Summit\VZ_Logo_RGB_tagline_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71414"/>
            <a:ext cx="185057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141</TotalTime>
  <Words>829</Words>
  <Application>Microsoft Office PowerPoint</Application>
  <PresentationFormat>On-screen Show (4:3)</PresentationFormat>
  <Paragraphs>129</Paragraphs>
  <Slides>14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Slide 1</vt:lpstr>
      <vt:lpstr>Slide 2</vt:lpstr>
      <vt:lpstr>News Letter of IGFP (Issue –I)</vt:lpstr>
      <vt:lpstr> Discussion on Plight of  Scavengers/Sweepers on 23.04.2018</vt:lpstr>
      <vt:lpstr>Slide 5</vt:lpstr>
      <vt:lpstr>Scavengers-Without &amp; With PPE</vt:lpstr>
      <vt:lpstr>Duties/ Responsibilities of Management /  Contractor Engaging Sanitation Workers</vt:lpstr>
      <vt:lpstr>Safety &amp; Social Security Initiatives of MOL, Govt of India-1</vt:lpstr>
      <vt:lpstr>Latest Welfare Scheme for  Scavengers by Govt of Odisha-September 2020-II</vt:lpstr>
      <vt:lpstr>Slide 10</vt:lpstr>
      <vt:lpstr>Slide 11</vt:lpstr>
      <vt:lpstr>Winning Video of KIIT on Safety @ World  Safety Congress Canada 2020 – English Subtitles Prepared by IGFP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Scavengers/Sweepers for Smart City</dc:title>
  <dc:creator>INDIA</dc:creator>
  <cp:lastModifiedBy>Windows User</cp:lastModifiedBy>
  <cp:revision>18</cp:revision>
  <dcterms:created xsi:type="dcterms:W3CDTF">2006-08-16T00:00:00Z</dcterms:created>
  <dcterms:modified xsi:type="dcterms:W3CDTF">2020-11-25T11:55:59Z</dcterms:modified>
</cp:coreProperties>
</file>