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295400"/>
          </a:xfrm>
        </p:spPr>
        <p:txBody>
          <a:bodyPr>
            <a:noAutofit/>
          </a:bodyPr>
          <a:lstStyle/>
          <a:p>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t>
            </a:r>
            <a:br>
              <a:rPr lang="en-US" sz="2400" dirty="0" smtClean="0">
                <a:solidFill>
                  <a:srgbClr val="FF0000"/>
                </a:solidFill>
              </a:rPr>
            </a:br>
            <a:r>
              <a:rPr lang="en-US" sz="2400" dirty="0" smtClean="0">
                <a:solidFill>
                  <a:srgbClr val="FF0000"/>
                </a:solidFill>
              </a:rPr>
              <a:t>Visit  to </a:t>
            </a:r>
            <a:r>
              <a:rPr lang="en-US" sz="2400" dirty="0" err="1" smtClean="0">
                <a:solidFill>
                  <a:srgbClr val="FF0000"/>
                </a:solidFill>
              </a:rPr>
              <a:t>Lucknow</a:t>
            </a:r>
            <a:r>
              <a:rPr lang="en-US" sz="2400" dirty="0" smtClean="0">
                <a:solidFill>
                  <a:srgbClr val="FF0000"/>
                </a:solidFill>
              </a:rPr>
              <a:t>, UP for Meeting with Principal Secretary and senior officers of Labour Department , UP on 30</a:t>
            </a:r>
            <a:r>
              <a:rPr lang="en-US" sz="2400" baseline="30000" dirty="0" smtClean="0">
                <a:solidFill>
                  <a:srgbClr val="FF0000"/>
                </a:solidFill>
              </a:rPr>
              <a:t>th</a:t>
            </a:r>
            <a:r>
              <a:rPr lang="en-US" sz="2400" dirty="0" smtClean="0">
                <a:solidFill>
                  <a:srgbClr val="FF0000"/>
                </a:solidFill>
              </a:rPr>
              <a:t> September 2019 for Activities of Cooperation on OSH.</a:t>
            </a:r>
            <a:endParaRPr lang="en-US" sz="2400" dirty="0">
              <a:solidFill>
                <a:srgbClr val="FF0000"/>
              </a:solidFill>
            </a:endParaRPr>
          </a:p>
        </p:txBody>
      </p:sp>
      <p:sp>
        <p:nvSpPr>
          <p:cNvPr id="7" name="Content Placeholder 6"/>
          <p:cNvSpPr>
            <a:spLocks noGrp="1"/>
          </p:cNvSpPr>
          <p:nvPr>
            <p:ph sz="quarter" idx="1"/>
          </p:nvPr>
        </p:nvSpPr>
        <p:spPr>
          <a:xfrm>
            <a:off x="685800" y="1524000"/>
            <a:ext cx="3810000" cy="5334000"/>
          </a:xfrm>
        </p:spPr>
        <p:txBody>
          <a:bodyPr>
            <a:noAutofit/>
          </a:bodyPr>
          <a:lstStyle/>
          <a:p>
            <a:r>
              <a:rPr lang="en-IN" sz="1600" b="1" u="sng" dirty="0" smtClean="0"/>
              <a:t>Decision Taken for Further Action</a:t>
            </a:r>
            <a:endParaRPr lang="en-US" sz="1600" dirty="0" smtClean="0"/>
          </a:p>
          <a:p>
            <a:r>
              <a:rPr lang="en-IN" sz="1400" dirty="0" smtClean="0"/>
              <a:t> </a:t>
            </a:r>
            <a:r>
              <a:rPr lang="en-IN" sz="1200" b="1" dirty="0" smtClean="0"/>
              <a:t>1.Training program for officers of Directorate of Factories, U.P. through State Level at </a:t>
            </a:r>
            <a:r>
              <a:rPr lang="en-IN" sz="1200" b="1" dirty="0" err="1" smtClean="0"/>
              <a:t>Lucknow</a:t>
            </a:r>
            <a:r>
              <a:rPr lang="en-IN" sz="1200" b="1" dirty="0" smtClean="0"/>
              <a:t> with support of DGUV/BGBAU/BGETEM etc. with coordination of IGFP Principal Secretary directed the concerned officers to further go through financial implications as well as logistic details for having such event and subsequent  second round of discussion with Mr. B.K Sahu for future course of action for the program. </a:t>
            </a:r>
            <a:endParaRPr lang="en-US" sz="1200" dirty="0" smtClean="0"/>
          </a:p>
          <a:p>
            <a:pPr lvl="0"/>
            <a:r>
              <a:rPr lang="en-IN" sz="1200" b="1" dirty="0" smtClean="0"/>
              <a:t>2.Exchange program to learn good practices on OSH between DGUV/BGBAU and Labour department of U.P. with coordination of IGFP as suggested by Additional LC and Principal Secretary Labour.   </a:t>
            </a:r>
            <a:endParaRPr lang="en-US" sz="1200" dirty="0" smtClean="0"/>
          </a:p>
          <a:p>
            <a:pPr lvl="0"/>
            <a:r>
              <a:rPr lang="en-IN" sz="1200" b="1" dirty="0" smtClean="0"/>
              <a:t>3.Vision Zero as a part of strategy to ensure safe working condition in factories may be discussed in the monthly review meeting of senior officers by Principal Secretary Labour.</a:t>
            </a:r>
            <a:endParaRPr lang="en-US" sz="1200" dirty="0" smtClean="0"/>
          </a:p>
          <a:p>
            <a:pPr>
              <a:buNone/>
            </a:pPr>
            <a:r>
              <a:rPr lang="en-IN" sz="1200" b="1" dirty="0" smtClean="0"/>
              <a:t>        4.Principal Secretary brought out the need for international symposium with partnership of leading Employers Associations etc. for which support of DGUV/International speakers may be worked out.</a:t>
            </a:r>
            <a:endParaRPr lang="en-US" sz="1200" dirty="0"/>
          </a:p>
        </p:txBody>
      </p:sp>
      <p:sp>
        <p:nvSpPr>
          <p:cNvPr id="3" name="Footer Placeholder 2"/>
          <p:cNvSpPr>
            <a:spLocks noGrp="1"/>
          </p:cNvSpPr>
          <p:nvPr>
            <p:ph type="ftr" sz="quarter" idx="4294967295"/>
          </p:nvPr>
        </p:nvSpPr>
        <p:spPr>
          <a:xfrm>
            <a:off x="609600" y="6248206"/>
            <a:ext cx="5421083" cy="365125"/>
          </a:xfrm>
          <a:prstGeom prst="rect">
            <a:avLst/>
          </a:prstGeom>
        </p:spPr>
        <p:txBody>
          <a:bodyPr/>
          <a:lstStyle/>
          <a:p>
            <a:r>
              <a:rPr lang="en-US" dirty="0" smtClean="0"/>
              <a:t>Cologne, 19th December 2017</a:t>
            </a:r>
            <a:endParaRPr lang="en-US" dirty="0"/>
          </a:p>
        </p:txBody>
      </p:sp>
      <p:pic>
        <p:nvPicPr>
          <p:cNvPr id="241666" name="Picture 2" descr="C:\Users\pc\Desktop\GOODWILL MESSAGE STATEWISE\IMG-20190930-WA0036 (1) - Copy.jpg"/>
          <p:cNvPicPr>
            <a:picLocks noGrp="1" noChangeAspect="1" noChangeArrowheads="1"/>
          </p:cNvPicPr>
          <p:nvPr>
            <p:ph sz="quarter" idx="2"/>
          </p:nvPr>
        </p:nvPicPr>
        <p:blipFill>
          <a:blip r:embed="rId2" cstate="print"/>
          <a:srcRect/>
          <a:stretch>
            <a:fillRect/>
          </a:stretch>
        </p:blipFill>
        <p:spPr bwMode="auto">
          <a:xfrm>
            <a:off x="4876800" y="1600200"/>
            <a:ext cx="3886200" cy="2209800"/>
          </a:xfrm>
          <a:prstGeom prst="rect">
            <a:avLst/>
          </a:prstGeom>
          <a:noFill/>
        </p:spPr>
      </p:pic>
      <p:pic>
        <p:nvPicPr>
          <p:cNvPr id="241667" name="Picture 3" descr="C:\Users\pc\Desktop\GOODWILL MESSAGE STATEWISE\IMG-20190930-WA0040 (4).jpg"/>
          <p:cNvPicPr>
            <a:picLocks noChangeAspect="1" noChangeArrowheads="1"/>
          </p:cNvPicPr>
          <p:nvPr/>
        </p:nvPicPr>
        <p:blipFill>
          <a:blip r:embed="rId3" cstate="print"/>
          <a:srcRect/>
          <a:stretch>
            <a:fillRect/>
          </a:stretch>
        </p:blipFill>
        <p:spPr bwMode="auto">
          <a:xfrm>
            <a:off x="4876800" y="3886200"/>
            <a:ext cx="3953692" cy="1921934"/>
          </a:xfrm>
          <a:prstGeom prst="rect">
            <a:avLst/>
          </a:prstGeom>
          <a:noFill/>
        </p:spPr>
      </p:pic>
      <p:pic>
        <p:nvPicPr>
          <p:cNvPr id="11" name="Grafik 5"/>
          <p:cNvPicPr/>
          <p:nvPr/>
        </p:nvPicPr>
        <p:blipFill rotWithShape="1">
          <a:blip r:embed="rId4" cstate="print">
            <a:extLst>
              <a:ext uri="{28A0092B-C50C-407E-A947-70E740481C1C}">
                <a14:useLocalDpi xmlns:a14="http://schemas.microsoft.com/office/drawing/2010/main" xmlns="" val="0"/>
              </a:ext>
            </a:extLst>
          </a:blip>
          <a:srcRect l="9068" t="4775" r="8766" b="4592"/>
          <a:stretch/>
        </p:blipFill>
        <p:spPr>
          <a:xfrm>
            <a:off x="8077200" y="609600"/>
            <a:ext cx="1066800" cy="838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t>Visit to IIM (</a:t>
            </a:r>
            <a:r>
              <a:rPr lang="en-US" dirty="0" err="1" smtClean="0"/>
              <a:t>Lucknow</a:t>
            </a:r>
            <a:r>
              <a:rPr lang="en-US" dirty="0" smtClean="0"/>
              <a:t>) &amp; SRO ESIC,UP   </a:t>
            </a:r>
            <a:endParaRPr lang="en-US" dirty="0"/>
          </a:p>
        </p:txBody>
      </p:sp>
      <p:sp>
        <p:nvSpPr>
          <p:cNvPr id="3" name="Content Placeholder 2"/>
          <p:cNvSpPr>
            <a:spLocks noGrp="1"/>
          </p:cNvSpPr>
          <p:nvPr>
            <p:ph sz="quarter" idx="1"/>
          </p:nvPr>
        </p:nvSpPr>
        <p:spPr>
          <a:xfrm>
            <a:off x="609600" y="1295400"/>
            <a:ext cx="3886200" cy="5410199"/>
          </a:xfrm>
        </p:spPr>
        <p:txBody>
          <a:bodyPr>
            <a:normAutofit fontScale="25000" lnSpcReduction="20000"/>
          </a:bodyPr>
          <a:lstStyle/>
          <a:p>
            <a:r>
              <a:rPr lang="en-US" sz="8000" b="1" dirty="0" smtClean="0"/>
              <a:t>we have discussed on these following 3 Areas for, mutual benefit for all concerned-</a:t>
            </a:r>
          </a:p>
          <a:p>
            <a:r>
              <a:rPr lang="en-US" sz="6400" b="1" dirty="0" smtClean="0"/>
              <a:t>1. Corporate Training on OSH for industries and other stakeholders like Trade unions, Safety Activists &amp; Management Consultant </a:t>
            </a:r>
            <a:r>
              <a:rPr lang="en-US" sz="6400" b="1" dirty="0" err="1" smtClean="0"/>
              <a:t>ect</a:t>
            </a:r>
            <a:r>
              <a:rPr lang="en-US" sz="6400" b="1" dirty="0" smtClean="0"/>
              <a:t> with Partnership of IIM </a:t>
            </a:r>
            <a:r>
              <a:rPr lang="en-US" sz="6400" b="1" dirty="0" err="1" smtClean="0"/>
              <a:t>Lucknow</a:t>
            </a:r>
            <a:r>
              <a:rPr lang="en-US" sz="6400" b="1" dirty="0" smtClean="0"/>
              <a:t> &amp; IGFP supported by our, International Supporters like DGUV &amp; BGBAU/ BGETEM, Germany, </a:t>
            </a:r>
          </a:p>
          <a:p>
            <a:r>
              <a:rPr lang="en-US" sz="6400" b="1" dirty="0" smtClean="0"/>
              <a:t>2. OSH in MDP/ PG Programs for which details can be worked out &amp; to that extent IIM, </a:t>
            </a:r>
            <a:r>
              <a:rPr lang="en-US" sz="6400" b="1" dirty="0" err="1" smtClean="0"/>
              <a:t>Lucknow</a:t>
            </a:r>
            <a:r>
              <a:rPr lang="en-US" sz="6400" b="1" dirty="0" smtClean="0"/>
              <a:t> can be A Game Changer among IIMs in India- in fact creating A Knowledge </a:t>
            </a:r>
            <a:r>
              <a:rPr lang="en-US" sz="6400" b="1" dirty="0" err="1" smtClean="0"/>
              <a:t>Sbaring</a:t>
            </a:r>
            <a:r>
              <a:rPr lang="en-US" sz="6400" b="1" dirty="0" smtClean="0"/>
              <a:t> Platform which can, be Professional &amp; Commercial angles </a:t>
            </a:r>
          </a:p>
          <a:p>
            <a:r>
              <a:rPr lang="en-US" sz="6400" b="1" dirty="0" smtClean="0"/>
              <a:t>3.IIM </a:t>
            </a:r>
            <a:r>
              <a:rPr lang="en-US" sz="6400" b="1" dirty="0" err="1" smtClean="0"/>
              <a:t>Lucknow</a:t>
            </a:r>
            <a:r>
              <a:rPr lang="en-US" sz="6400" b="1" dirty="0" smtClean="0"/>
              <a:t> can be A Partner in IGFP plan to Develop Vision Zero India Program for, which I am forwarding my mail sent to Director IIM </a:t>
            </a:r>
            <a:r>
              <a:rPr lang="en-US" sz="6400" b="1" dirty="0" err="1" smtClean="0"/>
              <a:t>Lucknow</a:t>
            </a:r>
            <a:r>
              <a:rPr lang="en-US" sz="6400" b="1" dirty="0" smtClean="0"/>
              <a:t>, besides response received from III Meghalaya. </a:t>
            </a:r>
          </a:p>
          <a:p>
            <a:endParaRPr lang="en-US" dirty="0"/>
          </a:p>
        </p:txBody>
      </p:sp>
      <p:sp>
        <p:nvSpPr>
          <p:cNvPr id="5" name="Footer Placeholder 4"/>
          <p:cNvSpPr>
            <a:spLocks noGrp="1"/>
          </p:cNvSpPr>
          <p:nvPr>
            <p:ph type="ftr" sz="quarter" idx="4294967295"/>
          </p:nvPr>
        </p:nvSpPr>
        <p:spPr>
          <a:xfrm>
            <a:off x="609600" y="6248206"/>
            <a:ext cx="5421083" cy="365125"/>
          </a:xfrm>
          <a:prstGeom prst="rect">
            <a:avLst/>
          </a:prstGeom>
        </p:spPr>
        <p:txBody>
          <a:bodyPr/>
          <a:lstStyle/>
          <a:p>
            <a:r>
              <a:rPr lang="en-US" dirty="0" smtClean="0"/>
              <a:t>     Cologne, 19th December 2017</a:t>
            </a:r>
            <a:endParaRPr lang="en-US" dirty="0"/>
          </a:p>
        </p:txBody>
      </p:sp>
      <p:pic>
        <p:nvPicPr>
          <p:cNvPr id="6" name="Grafik 5"/>
          <p:cNvPicPr/>
          <p:nvPr/>
        </p:nvPicPr>
        <p:blipFill rotWithShape="1">
          <a:blip r:embed="rId2" cstate="print">
            <a:extLst>
              <a:ext uri="{28A0092B-C50C-407E-A947-70E740481C1C}">
                <a14:useLocalDpi xmlns:a14="http://schemas.microsoft.com/office/drawing/2010/main" xmlns="" val="0"/>
              </a:ext>
            </a:extLst>
          </a:blip>
          <a:srcRect l="9068" t="4775" r="8766" b="4592"/>
          <a:stretch/>
        </p:blipFill>
        <p:spPr>
          <a:xfrm>
            <a:off x="8077200" y="152400"/>
            <a:ext cx="1066800" cy="946150"/>
          </a:xfrm>
          <a:prstGeom prst="rect">
            <a:avLst/>
          </a:prstGeom>
        </p:spPr>
      </p:pic>
      <p:pic>
        <p:nvPicPr>
          <p:cNvPr id="241666" name="Picture 2" descr="C:\Users\pc\Desktop\GOODWILL MESSAGE STATEWISE\IMG-20191001-WA0008 (1).jpg"/>
          <p:cNvPicPr>
            <a:picLocks noGrp="1" noChangeAspect="1" noChangeArrowheads="1"/>
          </p:cNvPicPr>
          <p:nvPr>
            <p:ph sz="quarter" idx="2"/>
          </p:nvPr>
        </p:nvPicPr>
        <p:blipFill>
          <a:blip r:embed="rId3" cstate="print"/>
          <a:srcRect/>
          <a:stretch>
            <a:fillRect/>
          </a:stretch>
        </p:blipFill>
        <p:spPr bwMode="auto">
          <a:xfrm>
            <a:off x="4845051" y="1676400"/>
            <a:ext cx="3917950" cy="1766918"/>
          </a:xfrm>
          <a:prstGeom prst="rect">
            <a:avLst/>
          </a:prstGeom>
          <a:noFill/>
        </p:spPr>
      </p:pic>
      <p:pic>
        <p:nvPicPr>
          <p:cNvPr id="241667" name="Picture 3" descr="C:\Users\pc\Desktop\GOODWILL MESSAGE STATEWISE\SRO ESIC VISIT.jpg"/>
          <p:cNvPicPr>
            <a:picLocks noChangeAspect="1" noChangeArrowheads="1"/>
          </p:cNvPicPr>
          <p:nvPr/>
        </p:nvPicPr>
        <p:blipFill>
          <a:blip r:embed="rId4" cstate="print"/>
          <a:srcRect/>
          <a:stretch>
            <a:fillRect/>
          </a:stretch>
        </p:blipFill>
        <p:spPr bwMode="auto">
          <a:xfrm>
            <a:off x="4648200" y="3581400"/>
            <a:ext cx="4114800" cy="315983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1219200"/>
          </a:xfrm>
        </p:spPr>
        <p:txBody>
          <a:bodyPr>
            <a:noAutofit/>
          </a:bodyPr>
          <a:lstStyle/>
          <a:p>
            <a:r>
              <a:rPr lang="en-US" sz="3600" dirty="0" smtClean="0"/>
              <a:t>Visit to Delhi For Strengthening OSH Activities /Goodwill Visit on 3</a:t>
            </a:r>
            <a:r>
              <a:rPr lang="en-US" sz="3600" baseline="30000" dirty="0" smtClean="0"/>
              <a:t>rd</a:t>
            </a:r>
            <a:r>
              <a:rPr lang="en-US" sz="3600" dirty="0" smtClean="0"/>
              <a:t> October 2019</a:t>
            </a:r>
            <a:endParaRPr lang="en-US" sz="3600" dirty="0"/>
          </a:p>
        </p:txBody>
      </p:sp>
      <p:sp>
        <p:nvSpPr>
          <p:cNvPr id="3" name="Content Placeholder 2"/>
          <p:cNvSpPr>
            <a:spLocks noGrp="1"/>
          </p:cNvSpPr>
          <p:nvPr>
            <p:ph sz="quarter" idx="1"/>
          </p:nvPr>
        </p:nvSpPr>
        <p:spPr>
          <a:xfrm>
            <a:off x="457200" y="1371600"/>
            <a:ext cx="4038600" cy="4983325"/>
          </a:xfrm>
        </p:spPr>
        <p:txBody>
          <a:bodyPr>
            <a:noAutofit/>
          </a:bodyPr>
          <a:lstStyle/>
          <a:p>
            <a:r>
              <a:rPr lang="en-US" sz="2800" dirty="0" smtClean="0"/>
              <a:t>. Discussion with Mr. </a:t>
            </a:r>
            <a:r>
              <a:rPr lang="en-US" sz="2800" dirty="0" err="1" smtClean="0"/>
              <a:t>Vrijesh</a:t>
            </a:r>
            <a:r>
              <a:rPr lang="en-US" sz="2800" dirty="0" smtClean="0"/>
              <a:t>           </a:t>
            </a:r>
            <a:r>
              <a:rPr lang="en-US" sz="2800" dirty="0" err="1" smtClean="0"/>
              <a:t>Upadhaya</a:t>
            </a:r>
            <a:r>
              <a:rPr lang="en-US" sz="2800" dirty="0" smtClean="0"/>
              <a:t>, National Secretary, BMS. </a:t>
            </a:r>
          </a:p>
          <a:p>
            <a:r>
              <a:rPr lang="en-US" sz="2800" dirty="0" smtClean="0"/>
              <a:t>.Visit to ESIC HQs.</a:t>
            </a:r>
          </a:p>
          <a:p>
            <a:r>
              <a:rPr lang="en-US" sz="2800" dirty="0" smtClean="0"/>
              <a:t>.Visit to MOL.</a:t>
            </a:r>
          </a:p>
          <a:p>
            <a:r>
              <a:rPr lang="en-US" sz="2800" dirty="0" smtClean="0"/>
              <a:t>.Visit to German Ambassador Residence for German Day Celebration .</a:t>
            </a:r>
            <a:endParaRPr lang="en-US" sz="2800" dirty="0"/>
          </a:p>
        </p:txBody>
      </p:sp>
      <p:sp>
        <p:nvSpPr>
          <p:cNvPr id="5" name="Footer Placeholder 4"/>
          <p:cNvSpPr>
            <a:spLocks noGrp="1"/>
          </p:cNvSpPr>
          <p:nvPr>
            <p:ph type="ftr" sz="quarter" idx="4294967295"/>
          </p:nvPr>
        </p:nvSpPr>
        <p:spPr>
          <a:xfrm>
            <a:off x="609600" y="6248206"/>
            <a:ext cx="5421083" cy="365125"/>
          </a:xfrm>
          <a:prstGeom prst="rect">
            <a:avLst/>
          </a:prstGeom>
        </p:spPr>
        <p:txBody>
          <a:bodyPr/>
          <a:lstStyle/>
          <a:p>
            <a:r>
              <a:rPr lang="en-US" dirty="0" smtClean="0"/>
              <a:t>Cologne, 19th December 2017</a:t>
            </a:r>
            <a:endParaRPr lang="en-US" dirty="0"/>
          </a:p>
        </p:txBody>
      </p:sp>
      <p:pic>
        <p:nvPicPr>
          <p:cNvPr id="6" name="Grafik 5"/>
          <p:cNvPicPr/>
          <p:nvPr/>
        </p:nvPicPr>
        <p:blipFill rotWithShape="1">
          <a:blip r:embed="rId2" cstate="print">
            <a:extLst>
              <a:ext uri="{28A0092B-C50C-407E-A947-70E740481C1C}">
                <a14:useLocalDpi xmlns:a14="http://schemas.microsoft.com/office/drawing/2010/main" xmlns="" val="0"/>
              </a:ext>
            </a:extLst>
          </a:blip>
          <a:srcRect l="9068" t="4775" r="8766" b="4592"/>
          <a:stretch/>
        </p:blipFill>
        <p:spPr>
          <a:xfrm>
            <a:off x="8001000" y="533400"/>
            <a:ext cx="1143000" cy="990600"/>
          </a:xfrm>
          <a:prstGeom prst="rect">
            <a:avLst/>
          </a:prstGeom>
        </p:spPr>
      </p:pic>
      <p:pic>
        <p:nvPicPr>
          <p:cNvPr id="242690" name="Picture 2" descr="C:\Users\pc\Desktop\GOODWILL MESSAGE STATEWISE\IMG-20191004-WA0007.jpg"/>
          <p:cNvPicPr>
            <a:picLocks noGrp="1" noChangeAspect="1" noChangeArrowheads="1"/>
          </p:cNvPicPr>
          <p:nvPr>
            <p:ph sz="quarter" idx="2"/>
          </p:nvPr>
        </p:nvPicPr>
        <p:blipFill>
          <a:blip r:embed="rId3" cstate="print"/>
          <a:srcRect/>
          <a:stretch>
            <a:fillRect/>
          </a:stretch>
        </p:blipFill>
        <p:spPr bwMode="auto">
          <a:xfrm>
            <a:off x="4845050" y="1600200"/>
            <a:ext cx="3689350" cy="1374463"/>
          </a:xfrm>
          <a:prstGeom prst="rect">
            <a:avLst/>
          </a:prstGeom>
          <a:noFill/>
        </p:spPr>
      </p:pic>
      <p:pic>
        <p:nvPicPr>
          <p:cNvPr id="242691" name="Picture 3" descr="C:\Users\pc\Desktop\GOODWILL MESSAGE STATEWISE\IMG-20191004-WA0011.jpg"/>
          <p:cNvPicPr>
            <a:picLocks noChangeAspect="1" noChangeArrowheads="1"/>
          </p:cNvPicPr>
          <p:nvPr/>
        </p:nvPicPr>
        <p:blipFill>
          <a:blip r:embed="rId4" cstate="print"/>
          <a:srcRect/>
          <a:stretch>
            <a:fillRect/>
          </a:stretch>
        </p:blipFill>
        <p:spPr bwMode="auto">
          <a:xfrm>
            <a:off x="4800600" y="3124200"/>
            <a:ext cx="3810000" cy="1905000"/>
          </a:xfrm>
          <a:prstGeom prst="rect">
            <a:avLst/>
          </a:prstGeom>
          <a:noFill/>
        </p:spPr>
      </p:pic>
      <p:pic>
        <p:nvPicPr>
          <p:cNvPr id="242692" name="Picture 4" descr="C:\Users\pc\Desktop\GOODWILL MESSAGE STATEWISE\IMG-20191003-WA0016.jpg"/>
          <p:cNvPicPr>
            <a:picLocks noChangeAspect="1" noChangeArrowheads="1"/>
          </p:cNvPicPr>
          <p:nvPr/>
        </p:nvPicPr>
        <p:blipFill>
          <a:blip r:embed="rId5" cstate="print"/>
          <a:srcRect/>
          <a:stretch>
            <a:fillRect/>
          </a:stretch>
        </p:blipFill>
        <p:spPr bwMode="auto">
          <a:xfrm>
            <a:off x="4876800" y="5105400"/>
            <a:ext cx="3733800" cy="15621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137</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Flow</vt:lpstr>
      <vt:lpstr>            Visit  to Lucknow, UP for Meeting with Principal Secretary and senior officers of Labour Department , UP on 30th September 2019 for Activities of Cooperation on OSH.</vt:lpstr>
      <vt:lpstr>Visit to IIM (Lucknow) &amp; SRO ESIC,UP   </vt:lpstr>
      <vt:lpstr>Visit to Delhi For Strengthening OSH Activities /Goodwill Visit on 3rd October 2019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Visit  to Lucknow, UP for Meeting with Principal Secretary and senior officers of Labour Department , UP on 30th September 2019 for Activities of Cooperation on OSH.</dc:title>
  <dc:creator>B.K Sahu</dc:creator>
  <cp:lastModifiedBy>pc</cp:lastModifiedBy>
  <cp:revision>2</cp:revision>
  <dcterms:created xsi:type="dcterms:W3CDTF">2006-08-16T00:00:00Z</dcterms:created>
  <dcterms:modified xsi:type="dcterms:W3CDTF">2019-10-29T10:50:51Z</dcterms:modified>
</cp:coreProperties>
</file>