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50" r:id="rId2"/>
    <p:sldMasterId id="2147483763" r:id="rId3"/>
  </p:sldMasterIdLst>
  <p:notesMasterIdLst>
    <p:notesMasterId r:id="rId46"/>
  </p:notesMasterIdLst>
  <p:sldIdLst>
    <p:sldId id="313" r:id="rId4"/>
    <p:sldId id="321" r:id="rId5"/>
    <p:sldId id="277" r:id="rId6"/>
    <p:sldId id="314" r:id="rId7"/>
    <p:sldId id="258" r:id="rId8"/>
    <p:sldId id="319" r:id="rId9"/>
    <p:sldId id="320" r:id="rId10"/>
    <p:sldId id="315" r:id="rId11"/>
    <p:sldId id="259" r:id="rId12"/>
    <p:sldId id="307" r:id="rId13"/>
    <p:sldId id="308"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3" r:id="rId32"/>
    <p:sldId id="305" r:id="rId33"/>
    <p:sldId id="306" r:id="rId34"/>
    <p:sldId id="260" r:id="rId35"/>
    <p:sldId id="311" r:id="rId36"/>
    <p:sldId id="261" r:id="rId37"/>
    <p:sldId id="316" r:id="rId38"/>
    <p:sldId id="265" r:id="rId39"/>
    <p:sldId id="312" r:id="rId40"/>
    <p:sldId id="275" r:id="rId41"/>
    <p:sldId id="271" r:id="rId42"/>
    <p:sldId id="273" r:id="rId43"/>
    <p:sldId id="318" r:id="rId44"/>
    <p:sldId id="26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9" d="100"/>
          <a:sy n="69" d="100"/>
        </p:scale>
        <p:origin x="-1404"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06863-BFA3-42DC-90AB-F206B220F488}" type="datetimeFigureOut">
              <a:rPr lang="en-US" smtClean="0"/>
              <a:pPr/>
              <a:t>12/7/2017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6CD0CE-4E16-4D7D-B01E-9549E73BE4D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ln/>
        </p:spPr>
        <p:txBody>
          <a:bodyPr/>
          <a:lstStyle/>
          <a:p>
            <a:endParaRPr lang="de-DE" smtClean="0">
              <a:latin typeface="Arial" charset="0"/>
              <a:ea typeface="ＭＳ Ｐゴシック" pitchFamily="34" charset="-128"/>
            </a:endParaRPr>
          </a:p>
        </p:txBody>
      </p:sp>
      <p:sp>
        <p:nvSpPr>
          <p:cNvPr id="66564" name="Foliennummernplatzhalter 3"/>
          <p:cNvSpPr>
            <a:spLocks noGrp="1"/>
          </p:cNvSpPr>
          <p:nvPr>
            <p:ph type="sldNum" sz="quarter" idx="5"/>
          </p:nvPr>
        </p:nvSpPr>
        <p:spPr/>
        <p:txBody>
          <a:bodyPr/>
          <a:lstStyle/>
          <a:p>
            <a:pPr>
              <a:defRPr/>
            </a:pPr>
            <a:r>
              <a:rPr lang="de-DE">
                <a:ea typeface="ＭＳ Ｐゴシック" pitchFamily="34" charset="-128"/>
              </a:rPr>
              <a:t>Notizen </a:t>
            </a:r>
            <a:fld id="{CDF088FA-6AC5-4B75-AD5C-A806DBE01778}" type="slidenum">
              <a:rPr lang="de-DE">
                <a:ea typeface="ＭＳ Ｐゴシック" pitchFamily="34" charset="-128"/>
              </a:rPr>
              <a:pPr>
                <a:defRPr/>
              </a:pPr>
              <a:t>5</a:t>
            </a:fld>
            <a:endParaRPr lang="de-DE">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8B03644-AC00-4996-A40A-EE13FF85DD44}" type="slidenum">
              <a:rPr lang="en-US" smtClean="0">
                <a:latin typeface="Arial" pitchFamily="34" charset="0"/>
                <a:cs typeface="Arial" pitchFamily="34" charset="0"/>
              </a:rPr>
              <a:pPr/>
              <a:t>6</a:t>
            </a:fld>
            <a:endParaRPr lang="en-US" dirty="0" smtClean="0">
              <a:latin typeface="Arial" pitchFamily="34" charset="0"/>
              <a:cs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8B03644-AC00-4996-A40A-EE13FF85DD44}" type="slidenum">
              <a:rPr lang="en-US" smtClean="0">
                <a:latin typeface="Arial" pitchFamily="34" charset="0"/>
                <a:cs typeface="Arial" pitchFamily="34" charset="0"/>
              </a:rPr>
              <a:pPr/>
              <a:t>8</a:t>
            </a:fld>
            <a:endParaRPr lang="en-US" smtClean="0">
              <a:latin typeface="Arial" pitchFamily="34" charset="0"/>
              <a:cs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ln/>
        </p:spPr>
        <p:txBody>
          <a:bodyPr/>
          <a:lstStyle/>
          <a:p>
            <a:endParaRPr lang="de-DE" smtClean="0">
              <a:latin typeface="Arial" charset="0"/>
              <a:ea typeface="ＭＳ Ｐゴシック" pitchFamily="34" charset="-128"/>
            </a:endParaRPr>
          </a:p>
        </p:txBody>
      </p:sp>
      <p:sp>
        <p:nvSpPr>
          <p:cNvPr id="66564" name="Foliennummernplatzhalter 3"/>
          <p:cNvSpPr>
            <a:spLocks noGrp="1"/>
          </p:cNvSpPr>
          <p:nvPr>
            <p:ph type="sldNum" sz="quarter" idx="5"/>
          </p:nvPr>
        </p:nvSpPr>
        <p:spPr/>
        <p:txBody>
          <a:bodyPr/>
          <a:lstStyle/>
          <a:p>
            <a:pPr>
              <a:defRPr/>
            </a:pPr>
            <a:r>
              <a:rPr lang="de-DE">
                <a:ea typeface="ＭＳ Ｐゴシック" pitchFamily="34" charset="-128"/>
              </a:rPr>
              <a:t>Notizen </a:t>
            </a:r>
            <a:fld id="{CDF088FA-6AC5-4B75-AD5C-A806DBE01778}" type="slidenum">
              <a:rPr lang="de-DE">
                <a:ea typeface="ＭＳ Ｐゴシック" pitchFamily="34" charset="-128"/>
              </a:rPr>
              <a:pPr>
                <a:defRPr/>
              </a:pPr>
              <a:t>9</a:t>
            </a:fld>
            <a:endParaRPr lang="de-DE">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ln/>
        </p:spPr>
        <p:txBody>
          <a:bodyPr/>
          <a:lstStyle/>
          <a:p>
            <a:endParaRPr lang="de-DE" smtClean="0">
              <a:latin typeface="Arial" charset="0"/>
              <a:ea typeface="ＭＳ Ｐゴシック" pitchFamily="34" charset="-128"/>
            </a:endParaRPr>
          </a:p>
        </p:txBody>
      </p:sp>
      <p:sp>
        <p:nvSpPr>
          <p:cNvPr id="66564" name="Foliennummernplatzhalter 3"/>
          <p:cNvSpPr>
            <a:spLocks noGrp="1"/>
          </p:cNvSpPr>
          <p:nvPr>
            <p:ph type="sldNum" sz="quarter" idx="5"/>
          </p:nvPr>
        </p:nvSpPr>
        <p:spPr/>
        <p:txBody>
          <a:bodyPr/>
          <a:lstStyle/>
          <a:p>
            <a:pPr>
              <a:defRPr/>
            </a:pPr>
            <a:r>
              <a:rPr lang="de-DE">
                <a:ea typeface="ＭＳ Ｐゴシック" pitchFamily="34" charset="-128"/>
              </a:rPr>
              <a:t>Notizen </a:t>
            </a:r>
            <a:fld id="{CDF088FA-6AC5-4B75-AD5C-A806DBE01778}" type="slidenum">
              <a:rPr lang="de-DE">
                <a:ea typeface="ＭＳ Ｐゴシック" pitchFamily="34" charset="-128"/>
              </a:rPr>
              <a:pPr>
                <a:defRPr/>
              </a:pPr>
              <a:t>32</a:t>
            </a:fld>
            <a:endParaRPr lang="de-DE">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ln/>
        </p:spPr>
        <p:txBody>
          <a:bodyPr/>
          <a:lstStyle/>
          <a:p>
            <a:endParaRPr lang="de-DE" smtClean="0">
              <a:latin typeface="Arial" charset="0"/>
              <a:ea typeface="ＭＳ Ｐゴシック" pitchFamily="34" charset="-128"/>
            </a:endParaRPr>
          </a:p>
        </p:txBody>
      </p:sp>
      <p:sp>
        <p:nvSpPr>
          <p:cNvPr id="66564" name="Foliennummernplatzhalter 3"/>
          <p:cNvSpPr>
            <a:spLocks noGrp="1"/>
          </p:cNvSpPr>
          <p:nvPr>
            <p:ph type="sldNum" sz="quarter" idx="5"/>
          </p:nvPr>
        </p:nvSpPr>
        <p:spPr/>
        <p:txBody>
          <a:bodyPr/>
          <a:lstStyle/>
          <a:p>
            <a:pPr>
              <a:defRPr/>
            </a:pPr>
            <a:r>
              <a:rPr lang="de-DE">
                <a:ea typeface="ＭＳ Ｐゴシック" pitchFamily="34" charset="-128"/>
              </a:rPr>
              <a:t>Notizen </a:t>
            </a:r>
            <a:fld id="{CDF088FA-6AC5-4B75-AD5C-A806DBE01778}" type="slidenum">
              <a:rPr lang="de-DE">
                <a:ea typeface="ＭＳ Ｐゴシック" pitchFamily="34" charset="-128"/>
              </a:rPr>
              <a:pPr>
                <a:defRPr/>
              </a:pPr>
              <a:t>33</a:t>
            </a:fld>
            <a:endParaRPr lang="de-DE">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ln/>
        </p:spPr>
        <p:txBody>
          <a:bodyPr/>
          <a:lstStyle/>
          <a:p>
            <a:endParaRPr lang="de-DE" smtClean="0">
              <a:latin typeface="Arial" charset="0"/>
              <a:ea typeface="ＭＳ Ｐゴシック" pitchFamily="34" charset="-128"/>
            </a:endParaRPr>
          </a:p>
        </p:txBody>
      </p:sp>
      <p:sp>
        <p:nvSpPr>
          <p:cNvPr id="66564" name="Foliennummernplatzhalter 3"/>
          <p:cNvSpPr>
            <a:spLocks noGrp="1"/>
          </p:cNvSpPr>
          <p:nvPr>
            <p:ph type="sldNum" sz="quarter" idx="5"/>
          </p:nvPr>
        </p:nvSpPr>
        <p:spPr/>
        <p:txBody>
          <a:bodyPr/>
          <a:lstStyle/>
          <a:p>
            <a:pPr>
              <a:defRPr/>
            </a:pPr>
            <a:r>
              <a:rPr lang="de-DE">
                <a:ea typeface="ＭＳ Ｐゴシック" pitchFamily="34" charset="-128"/>
              </a:rPr>
              <a:t>Notizen </a:t>
            </a:r>
            <a:fld id="{CDF088FA-6AC5-4B75-AD5C-A806DBE01778}" type="slidenum">
              <a:rPr lang="de-DE">
                <a:ea typeface="ＭＳ Ｐゴシック" pitchFamily="34" charset="-128"/>
              </a:rPr>
              <a:pPr>
                <a:defRPr/>
              </a:pPr>
              <a:t>34</a:t>
            </a:fld>
            <a:endParaRPr lang="de-DE">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A14E10-5C35-44CE-BF5C-951B6AE7F882}" type="slidenum">
              <a:rPr lang="en-US" smtClean="0">
                <a:latin typeface="Arial" charset="0"/>
                <a:cs typeface="Arial" charset="0"/>
              </a:rPr>
              <a:pPr fontAlgn="base">
                <a:spcBef>
                  <a:spcPct val="0"/>
                </a:spcBef>
                <a:spcAft>
                  <a:spcPct val="0"/>
                </a:spcAft>
              </a:pPr>
              <a:t>42</a:t>
            </a:fld>
            <a:endParaRPr lang="en-US" smtClean="0">
              <a:latin typeface="Arial" charset="0"/>
              <a:cs typeface="Arial"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3D876FF-BF0B-46B8-8C05-6BA4CC974A55}" type="datetimeFigureOut">
              <a:rPr lang="en-US" smtClean="0"/>
              <a:pPr/>
              <a:t>12/7/2017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7DDBADD-B5EA-43A4-9F97-68145DAEEE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7DDBADD-B5EA-43A4-9F97-68145DAEEE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7DDBADD-B5EA-43A4-9F97-68145DAEEE4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D876FF-BF0B-46B8-8C05-6BA4CC974A55}"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D876FF-BF0B-46B8-8C05-6BA4CC974A55}" type="datetimeFigureOut">
              <a:rPr lang="en-US" smtClean="0"/>
              <a:pPr/>
              <a:t>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D876FF-BF0B-46B8-8C05-6BA4CC974A55}" type="datetimeFigureOut">
              <a:rPr lang="en-US" smtClean="0"/>
              <a:pPr/>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876FF-BF0B-46B8-8C05-6BA4CC974A55}" type="datetimeFigureOut">
              <a:rPr lang="en-US" smtClean="0"/>
              <a:pPr/>
              <a:t>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D876FF-BF0B-46B8-8C05-6BA4CC974A55}"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7DDBADD-B5EA-43A4-9F97-68145DAEEE4E}"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D876FF-BF0B-46B8-8C05-6BA4CC974A55}"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DBADD-B5EA-43A4-9F97-68145DAEEE4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ree Content" userDrawn="1">
  <p:cSld name="Free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extLst>
              <p:ext uri="{D42A27DB-BD31-4B8C-83A1-F6EECF244321}">
                <p14:modId xmlns="" xmlns:p14="http://schemas.microsoft.com/office/powerpoint/2010/main" val="3470206429"/>
              </p:ext>
            </p:extLst>
          </p:nvPr>
        </p:nvGraphicFramePr>
        <p:xfrm>
          <a:off x="1588" y="1588"/>
          <a:ext cx="1587" cy="1587"/>
        </p:xfrm>
        <a:graphic>
          <a:graphicData uri="http://schemas.openxmlformats.org/presentationml/2006/ole">
            <p:oleObj spid="_x0000_s88066" name="think-cell Slide" r:id="rId3" imgW="360" imgH="360" progId="">
              <p:embed/>
            </p:oleObj>
          </a:graphicData>
        </a:graphic>
      </p:graphicFrame>
      <p:sp>
        <p:nvSpPr>
          <p:cNvPr id="2" name="cdtTitle 1 Id2"/>
          <p:cNvSpPr>
            <a:spLocks noGrp="1"/>
          </p:cNvSpPr>
          <p:nvPr>
            <p:ph type="title"/>
          </p:nvPr>
        </p:nvSpPr>
        <p:spPr>
          <a:xfrm>
            <a:off x="0" y="0"/>
            <a:ext cx="9144000" cy="1268413"/>
          </a:xfrm>
          <a:noFill/>
          <a:ln w="9525">
            <a:noFill/>
            <a:miter lim="800000"/>
            <a:headEnd/>
            <a:tailEnd/>
          </a:ln>
        </p:spPr>
        <p:txBody>
          <a:bodyPr/>
          <a:lstStyle>
            <a:lvl1pPr>
              <a:defRPr lang="de-DE" noProof="0" dirty="0"/>
            </a:lvl1pPr>
          </a:lstStyle>
          <a:p>
            <a:pPr lvl="0"/>
            <a:r>
              <a:rPr lang="de-DE" smtClean="0"/>
              <a:t>Titelmasterformat durch Klicken bearbeiten</a:t>
            </a:r>
            <a:endParaRPr lang="en-US" noProof="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63D876FF-BF0B-46B8-8C05-6BA4CC974A55}" type="datetimeFigureOut">
              <a:rPr lang="en-US" smtClean="0"/>
              <a:pPr/>
              <a:t>12/7/2017</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7DDBADD-B5EA-43A4-9F97-68145DAEEE4E}"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7DDBADD-B5EA-43A4-9F97-68145DAEEE4E}"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63D876FF-BF0B-46B8-8C05-6BA4CC974A55}" type="datetimeFigureOut">
              <a:rPr lang="en-US" smtClean="0"/>
              <a:pPr/>
              <a:t>12/7/2017</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7DDBADD-B5EA-43A4-9F97-68145DAEEE4E}"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57DDBADD-B5EA-43A4-9F97-68145DAEEE4E}"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57DDBADD-B5EA-43A4-9F97-68145DAEEE4E}"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7DDBADD-B5EA-43A4-9F97-68145DAEEE4E}"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7DDBADD-B5EA-43A4-9F97-68145DAEEE4E}"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7DDBADD-B5EA-43A4-9F97-68145DAEEE4E}"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63D876FF-BF0B-46B8-8C05-6BA4CC974A55}" type="datetimeFigureOut">
              <a:rPr lang="en-US" smtClean="0"/>
              <a:pPr/>
              <a:t>12/7/2017</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7DDBADD-B5EA-43A4-9F97-68145DAEEE4E}"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63D876FF-BF0B-46B8-8C05-6BA4CC974A55}" type="datetimeFigureOut">
              <a:rPr lang="en-US" smtClean="0"/>
              <a:pPr/>
              <a:t>12/7/2017</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7DDBADD-B5EA-43A4-9F97-68145DAEEE4E}"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7DDBADD-B5EA-43A4-9F97-68145DAEEE4E}"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7DDBADD-B5EA-43A4-9F97-68145DAEEE4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7DDBADD-B5EA-43A4-9F97-68145DAEEE4E}"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7DDBADD-B5EA-43A4-9F97-68145DAEEE4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7DDBADD-B5EA-43A4-9F97-68145DAEEE4E}"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3D876FF-BF0B-46B8-8C05-6BA4CC974A55}" type="datetimeFigureOut">
              <a:rPr lang="en-US" smtClean="0"/>
              <a:pPr/>
              <a:t>12/7/2017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7DDBADD-B5EA-43A4-9F97-68145DAEEE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63D876FF-BF0B-46B8-8C05-6BA4CC974A55}" type="datetimeFigureOut">
              <a:rPr lang="en-US" smtClean="0"/>
              <a:pPr/>
              <a:t>12/7/2017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7DDBADD-B5EA-43A4-9F97-68145DAEEE4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3D876FF-BF0B-46B8-8C05-6BA4CC974A55}" type="datetimeFigureOut">
              <a:rPr lang="en-US" smtClean="0"/>
              <a:pPr/>
              <a:t>12/7/2017</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7DDBADD-B5EA-43A4-9F97-68145DAEEE4E}"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3D876FF-BF0B-46B8-8C05-6BA4CC974A55}" type="datetimeFigureOut">
              <a:rPr lang="en-US" smtClean="0"/>
              <a:pPr/>
              <a:t>12/7/2017</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7DDBADD-B5EA-43A4-9F97-68145DAEEE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876FF-BF0B-46B8-8C05-6BA4CC974A55}" type="datetimeFigureOut">
              <a:rPr lang="en-US" smtClean="0"/>
              <a:pPr/>
              <a:t>12/7/2017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DBADD-B5EA-43A4-9F97-68145DAEEE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63D876FF-BF0B-46B8-8C05-6BA4CC974A55}" type="datetimeFigureOut">
              <a:rPr lang="en-US" smtClean="0"/>
              <a:pPr/>
              <a:t>12/7/2017</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57DDBADD-B5EA-43A4-9F97-68145DAEEE4E}"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5.xml"/><Relationship Id="rId7" Type="http://schemas.openxmlformats.org/officeDocument/2006/relationships/hyperlink" Target="https://2.bp.blogspot.com/-fIfAbwM-vbQ/V61LtTvqEuI/AAAAAAAAAiI/ywK2wuqYnp488ktZS-2xG53Z12NBUBNpQCLcB/s1600/PPE+-+10+Common+misconceptions+of+safety.jpg" TargetMode="External"/><Relationship Id="rId2" Type="http://schemas.openxmlformats.org/officeDocument/2006/relationships/slideLayout" Target="../slideLayouts/slideLayout23.xml"/><Relationship Id="rId1" Type="http://schemas.openxmlformats.org/officeDocument/2006/relationships/vmlDrawing" Target="../drawings/vmlDrawing4.vml"/><Relationship Id="rId6" Type="http://schemas.openxmlformats.org/officeDocument/2006/relationships/image" Target="../media/image42.jpeg"/><Relationship Id="rId5" Type="http://schemas.openxmlformats.org/officeDocument/2006/relationships/hyperlink" Target="https://1.bp.blogspot.com/-6qoKt3sI_pU/V61Lz_UcQ_I/AAAAAAAAAiM/m2gVOWTCWAwjQZJ7PZ6DyrwdfX1oeWHhACLcB/s1600/Zero+accidents+-+common+misconceptions+of+safety.jpg" TargetMode="External"/><Relationship Id="rId4" Type="http://schemas.openxmlformats.org/officeDocument/2006/relationships/oleObject" Target="../embeddings/oleObject4.bin"/><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6.xml"/><Relationship Id="rId7" Type="http://schemas.openxmlformats.org/officeDocument/2006/relationships/hyperlink" Target="https://2.bp.blogspot.com/-1fatfRDiuVE/V61LoM6QyKI/AAAAAAAAAiE/xhxYfj_XqZ829vsEFZI60YKt-Z005g0MwCLcB/s1600/it-wont-happen-to-me_10+misconceptions+of+safety.jpg" TargetMode="External"/><Relationship Id="rId2" Type="http://schemas.openxmlformats.org/officeDocument/2006/relationships/slideLayout" Target="../slideLayouts/slideLayout23.xml"/><Relationship Id="rId1" Type="http://schemas.openxmlformats.org/officeDocument/2006/relationships/vmlDrawing" Target="../drawings/vmlDrawing5.vml"/><Relationship Id="rId6" Type="http://schemas.openxmlformats.org/officeDocument/2006/relationships/image" Target="../media/image44.jpeg"/><Relationship Id="rId5" Type="http://schemas.openxmlformats.org/officeDocument/2006/relationships/hyperlink" Target="https://2.bp.blogspot.com/-lRmzbgqpOE0/V61Mj2w2fWI/AAAAAAAAAiY/Me1GkSMKxn0xWs6282tv9kXSTZsxQP8dwCLcB/s1600/worker+causes+accidents+-+common+misconception.jpg" TargetMode="External"/><Relationship Id="rId4" Type="http://schemas.openxmlformats.org/officeDocument/2006/relationships/oleObject" Target="../embeddings/oleObject5.bin"/><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vmlDrawing" Target="../drawings/vmlDrawing6.vml"/><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oleObject" Target="../embeddings/oleObject2.bin"/><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vmlDrawing" Target="../drawings/vmlDrawing3.v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65238"/>
            <a:ext cx="8077200" cy="1630362"/>
          </a:xfrm>
        </p:spPr>
        <p:txBody>
          <a:bodyPr>
            <a:noAutofit/>
          </a:bodyPr>
          <a:lstStyle/>
          <a:p>
            <a:r>
              <a:rPr lang="en-US" sz="2800" dirty="0" smtClean="0">
                <a:solidFill>
                  <a:srgbClr val="7030A0"/>
                </a:solidFill>
              </a:rPr>
              <a:t>SAFETY AND SOCIAL SECURITY –EMPOWERING WORKERS,ENTREPRENEURS &amp; SENIOR CITIZENS BY EDUCATIING CHILDREN, STUDENTS AND WOMEN THAT ZERO ACCIDENT AND DISEASE AT WORK PLACE IS POSSIBLE </a:t>
            </a:r>
            <a:endParaRPr lang="en-US" sz="2800" dirty="0">
              <a:solidFill>
                <a:srgbClr val="7030A0"/>
              </a:solidFill>
            </a:endParaRPr>
          </a:p>
        </p:txBody>
      </p:sp>
      <p:pic>
        <p:nvPicPr>
          <p:cNvPr id="3" name="Picture 2" descr="C:\Users\pc\Downloads\poster.jpg"/>
          <p:cNvPicPr>
            <a:picLocks noChangeAspect="1" noChangeArrowheads="1"/>
          </p:cNvPicPr>
          <p:nvPr/>
        </p:nvPicPr>
        <p:blipFill>
          <a:blip r:embed="rId2"/>
          <a:srcRect t="65557" r="-1"/>
          <a:stretch>
            <a:fillRect/>
          </a:stretch>
        </p:blipFill>
        <p:spPr bwMode="auto">
          <a:xfrm>
            <a:off x="228600" y="3429000"/>
            <a:ext cx="8659324" cy="3276600"/>
          </a:xfrm>
          <a:prstGeom prst="rect">
            <a:avLst/>
          </a:prstGeom>
          <a:noFill/>
        </p:spPr>
      </p:pic>
      <p:pic>
        <p:nvPicPr>
          <p:cNvPr id="4" name="Picture 2"/>
          <p:cNvPicPr>
            <a:picLocks noChangeAspect="1" noChangeArrowheads="1"/>
          </p:cNvPicPr>
          <p:nvPr/>
        </p:nvPicPr>
        <p:blipFill>
          <a:blip r:embed="rId3" cstate="print"/>
          <a:srcRect l="5882" t="4444" r="77311" b="77778"/>
          <a:stretch>
            <a:fillRect/>
          </a:stretch>
        </p:blipFill>
        <p:spPr bwMode="auto">
          <a:xfrm>
            <a:off x="0" y="0"/>
            <a:ext cx="1600200" cy="109728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l="63025" t="5555" r="5042" b="76667"/>
          <a:stretch>
            <a:fillRect/>
          </a:stretch>
        </p:blipFill>
        <p:spPr bwMode="auto">
          <a:xfrm>
            <a:off x="6781800" y="0"/>
            <a:ext cx="2362200" cy="994611"/>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672142"/>
            <a:ext cx="9142006" cy="95725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143999" cy="1799374"/>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038350" y="2582990"/>
            <a:ext cx="5829300" cy="543560"/>
          </a:xfrm>
          <a:prstGeom prst="rect">
            <a:avLst/>
          </a:prstGeom>
        </p:spPr>
        <p:txBody>
          <a:bodyPr vert="horz" wrap="square" lIns="0" tIns="12065" rIns="0" bIns="0" rtlCol="0">
            <a:spAutoFit/>
          </a:bodyPr>
          <a:lstStyle/>
          <a:p>
            <a:pPr marL="12700">
              <a:lnSpc>
                <a:spcPct val="100000"/>
              </a:lnSpc>
              <a:spcBef>
                <a:spcPts val="95"/>
              </a:spcBef>
            </a:pPr>
            <a:r>
              <a:rPr sz="3400" spc="-5" dirty="0"/>
              <a:t>Prevention through </a:t>
            </a:r>
            <a:r>
              <a:rPr sz="3400" spc="-10" dirty="0"/>
              <a:t>Pictures</a:t>
            </a:r>
            <a:endParaRPr sz="3400"/>
          </a:p>
        </p:txBody>
      </p:sp>
      <p:sp>
        <p:nvSpPr>
          <p:cNvPr id="5" name="object 5"/>
          <p:cNvSpPr txBox="1"/>
          <p:nvPr/>
        </p:nvSpPr>
        <p:spPr>
          <a:xfrm>
            <a:off x="2039019" y="6405371"/>
            <a:ext cx="116522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Arial"/>
                <a:cs typeface="Arial"/>
              </a:rPr>
              <a:t>10/04/2017</a:t>
            </a:r>
            <a:endParaRPr sz="1800">
              <a:latin typeface="Arial"/>
              <a:cs typeface="Arial"/>
            </a:endParaRPr>
          </a:p>
        </p:txBody>
      </p:sp>
      <p:sp>
        <p:nvSpPr>
          <p:cNvPr id="6" name="object 6"/>
          <p:cNvSpPr txBox="1"/>
          <p:nvPr/>
        </p:nvSpPr>
        <p:spPr>
          <a:xfrm>
            <a:off x="2038350" y="3864355"/>
            <a:ext cx="6189345" cy="2243455"/>
          </a:xfrm>
          <a:prstGeom prst="rect">
            <a:avLst/>
          </a:prstGeom>
        </p:spPr>
        <p:txBody>
          <a:bodyPr vert="horz" wrap="square" lIns="0" tIns="12065" rIns="0" bIns="0" rtlCol="0">
            <a:spAutoFit/>
          </a:bodyPr>
          <a:lstStyle/>
          <a:p>
            <a:pPr marL="12700" marR="5080">
              <a:lnSpc>
                <a:spcPct val="100000"/>
              </a:lnSpc>
              <a:spcBef>
                <a:spcPts val="95"/>
              </a:spcBef>
            </a:pPr>
            <a:r>
              <a:rPr sz="2800" b="1" spc="-15" dirty="0">
                <a:solidFill>
                  <a:srgbClr val="545454"/>
                </a:solidFill>
                <a:latin typeface="Arial"/>
                <a:cs typeface="Arial"/>
              </a:rPr>
              <a:t>Workshop </a:t>
            </a:r>
            <a:r>
              <a:rPr sz="2800" b="1" spc="-5" dirty="0">
                <a:solidFill>
                  <a:srgbClr val="545454"/>
                </a:solidFill>
                <a:latin typeface="Arial"/>
                <a:cs typeface="Arial"/>
              </a:rPr>
              <a:t>on Occupational Health &amp;  Safety </a:t>
            </a:r>
            <a:r>
              <a:rPr sz="2800" b="1" spc="-10" dirty="0">
                <a:solidFill>
                  <a:srgbClr val="545454"/>
                </a:solidFill>
                <a:latin typeface="Arial"/>
                <a:cs typeface="Arial"/>
              </a:rPr>
              <a:t>(OHS) </a:t>
            </a:r>
            <a:r>
              <a:rPr sz="2800" b="1" spc="-5" dirty="0">
                <a:solidFill>
                  <a:srgbClr val="545454"/>
                </a:solidFill>
                <a:latin typeface="Arial"/>
                <a:cs typeface="Arial"/>
              </a:rPr>
              <a:t>of Construction  </a:t>
            </a:r>
            <a:r>
              <a:rPr sz="2800" b="1" spc="-15" dirty="0">
                <a:solidFill>
                  <a:srgbClr val="545454"/>
                </a:solidFill>
                <a:latin typeface="Arial"/>
                <a:cs typeface="Arial"/>
              </a:rPr>
              <a:t>Workers</a:t>
            </a:r>
            <a:endParaRPr sz="2800">
              <a:latin typeface="Arial"/>
              <a:cs typeface="Arial"/>
            </a:endParaRPr>
          </a:p>
          <a:p>
            <a:pPr>
              <a:lnSpc>
                <a:spcPct val="100000"/>
              </a:lnSpc>
              <a:spcBef>
                <a:spcPts val="35"/>
              </a:spcBef>
            </a:pPr>
            <a:endParaRPr sz="4300">
              <a:latin typeface="Times New Roman"/>
              <a:cs typeface="Times New Roman"/>
            </a:endParaRPr>
          </a:p>
          <a:p>
            <a:pPr marL="12700">
              <a:lnSpc>
                <a:spcPct val="100000"/>
              </a:lnSpc>
            </a:pPr>
            <a:r>
              <a:rPr sz="2000" dirty="0">
                <a:solidFill>
                  <a:srgbClr val="545454"/>
                </a:solidFill>
                <a:latin typeface="Arial"/>
                <a:cs typeface="Arial"/>
              </a:rPr>
              <a:t>Carolin</a:t>
            </a:r>
            <a:r>
              <a:rPr sz="2000" spc="-90" dirty="0">
                <a:solidFill>
                  <a:srgbClr val="545454"/>
                </a:solidFill>
                <a:latin typeface="Arial"/>
                <a:cs typeface="Arial"/>
              </a:rPr>
              <a:t> </a:t>
            </a:r>
            <a:r>
              <a:rPr sz="2000" spc="-5" dirty="0">
                <a:solidFill>
                  <a:srgbClr val="545454"/>
                </a:solidFill>
                <a:latin typeface="Arial"/>
                <a:cs typeface="Arial"/>
              </a:rPr>
              <a:t>König</a:t>
            </a:r>
            <a:endParaRPr sz="2000">
              <a:latin typeface="Arial"/>
              <a:cs typeface="Arial"/>
            </a:endParaRPr>
          </a:p>
        </p:txBody>
      </p:sp>
      <p:pic>
        <p:nvPicPr>
          <p:cNvPr id="7" name="Picture 2"/>
          <p:cNvPicPr>
            <a:picLocks noChangeAspect="1" noChangeArrowheads="1"/>
          </p:cNvPicPr>
          <p:nvPr/>
        </p:nvPicPr>
        <p:blipFill>
          <a:blip r:embed="rId4"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609600"/>
            <a:ext cx="8229600" cy="1143000"/>
          </a:xfrm>
          <a:prstGeom prst="rect">
            <a:avLst/>
          </a:prstGeom>
        </p:spPr>
        <p:txBody>
          <a:bodyPr vert="horz" wrap="square" lIns="0" tIns="12700" rIns="0" bIns="0" rtlCol="0">
            <a:spAutoFit/>
          </a:bodyPr>
          <a:lstStyle/>
          <a:p>
            <a:pPr marL="12700" marR="5080">
              <a:lnSpc>
                <a:spcPct val="100000"/>
              </a:lnSpc>
              <a:spcBef>
                <a:spcPts val="100"/>
              </a:spcBef>
            </a:pPr>
            <a:r>
              <a:rPr spc="-5" dirty="0"/>
              <a:t>Project </a:t>
            </a:r>
            <a:r>
              <a:rPr dirty="0"/>
              <a:t>by </a:t>
            </a:r>
            <a:r>
              <a:rPr spc="-5" dirty="0"/>
              <a:t>the International Social Security  Association Section </a:t>
            </a:r>
            <a:r>
              <a:rPr dirty="0"/>
              <a:t>on</a:t>
            </a:r>
            <a:r>
              <a:rPr spc="0" dirty="0"/>
              <a:t> </a:t>
            </a:r>
            <a:r>
              <a:rPr spc="-5" dirty="0"/>
              <a:t>Construction</a:t>
            </a:r>
          </a:p>
        </p:txBody>
      </p:sp>
      <p:sp>
        <p:nvSpPr>
          <p:cNvPr id="3" name="object 3"/>
          <p:cNvSpPr/>
          <p:nvPr/>
        </p:nvSpPr>
        <p:spPr>
          <a:xfrm>
            <a:off x="685800" y="2133600"/>
            <a:ext cx="7734969" cy="1623197"/>
          </a:xfrm>
          <a:prstGeom prst="rect">
            <a:avLst/>
          </a:prstGeom>
          <a:blipFill>
            <a:blip r:embed="rId2" cstate="print"/>
            <a:stretch>
              <a:fillRect/>
            </a:stretch>
          </a:blipFill>
        </p:spPr>
        <p:txBody>
          <a:bodyPr wrap="square" lIns="0" tIns="0" rIns="0" bIns="0" rtlCol="0"/>
          <a:lstStyle/>
          <a:p>
            <a:endParaRPr>
              <a:solidFill>
                <a:srgbClr val="FF0000"/>
              </a:solidFill>
            </a:endParaRPr>
          </a:p>
        </p:txBody>
      </p:sp>
      <p:sp>
        <p:nvSpPr>
          <p:cNvPr id="4" name="object 4"/>
          <p:cNvSpPr txBox="1"/>
          <p:nvPr/>
        </p:nvSpPr>
        <p:spPr>
          <a:xfrm>
            <a:off x="6287491" y="6422135"/>
            <a:ext cx="104013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Arial"/>
                <a:cs typeface="Arial"/>
              </a:rPr>
              <a:t>10/04/2017</a:t>
            </a:r>
            <a:endParaRPr sz="1600">
              <a:latin typeface="Arial"/>
              <a:cs typeface="Arial"/>
            </a:endParaRPr>
          </a:p>
        </p:txBody>
      </p:sp>
      <p:sp>
        <p:nvSpPr>
          <p:cNvPr id="5" name="object 5"/>
          <p:cNvSpPr txBox="1"/>
          <p:nvPr/>
        </p:nvSpPr>
        <p:spPr>
          <a:xfrm>
            <a:off x="454826" y="6422135"/>
            <a:ext cx="124269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Arial"/>
                <a:cs typeface="Arial"/>
              </a:rPr>
              <a:t>Carolin</a:t>
            </a:r>
            <a:r>
              <a:rPr sz="1600" spc="-75" dirty="0">
                <a:solidFill>
                  <a:srgbClr val="FFFFFF"/>
                </a:solidFill>
                <a:latin typeface="Arial"/>
                <a:cs typeface="Arial"/>
              </a:rPr>
              <a:t> </a:t>
            </a:r>
            <a:r>
              <a:rPr sz="1600" spc="-5" dirty="0">
                <a:solidFill>
                  <a:srgbClr val="FFFFFF"/>
                </a:solidFill>
                <a:latin typeface="Arial"/>
                <a:cs typeface="Arial"/>
              </a:rPr>
              <a:t>König</a:t>
            </a:r>
            <a:endParaRPr sz="1600">
              <a:latin typeface="Arial"/>
              <a:cs typeface="Arial"/>
            </a:endParaRPr>
          </a:p>
        </p:txBody>
      </p:sp>
      <p:sp>
        <p:nvSpPr>
          <p:cNvPr id="6" name="object 6"/>
          <p:cNvSpPr txBox="1"/>
          <p:nvPr/>
        </p:nvSpPr>
        <p:spPr>
          <a:xfrm>
            <a:off x="8489335" y="6422135"/>
            <a:ext cx="13843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Arial"/>
                <a:cs typeface="Arial"/>
              </a:rPr>
              <a:t>2</a:t>
            </a:r>
            <a:endParaRPr sz="1600">
              <a:latin typeface="Arial"/>
              <a:cs typeface="Arial"/>
            </a:endParaRPr>
          </a:p>
        </p:txBody>
      </p:sp>
      <p:sp>
        <p:nvSpPr>
          <p:cNvPr id="7" name="object 7"/>
          <p:cNvSpPr/>
          <p:nvPr/>
        </p:nvSpPr>
        <p:spPr>
          <a:xfrm>
            <a:off x="3200400" y="4038600"/>
            <a:ext cx="2540573" cy="2540576"/>
          </a:xfrm>
          <a:prstGeom prst="rect">
            <a:avLst/>
          </a:prstGeom>
          <a:blipFill>
            <a:blip r:embed="rId3" cstate="print"/>
            <a:stretch>
              <a:fillRect/>
            </a:stretch>
          </a:blipFill>
        </p:spPr>
        <p:txBody>
          <a:bodyPr wrap="square" lIns="0" tIns="0" rIns="0" bIns="0" rtlCol="0"/>
          <a:lstStyle/>
          <a:p>
            <a:endParaRPr/>
          </a:p>
        </p:txBody>
      </p:sp>
      <p:pic>
        <p:nvPicPr>
          <p:cNvPr id="8" name="Picture 2"/>
          <p:cNvPicPr>
            <a:picLocks noChangeAspect="1" noChangeArrowheads="1"/>
          </p:cNvPicPr>
          <p:nvPr/>
        </p:nvPicPr>
        <p:blipFill>
          <a:blip r:embed="rId4" cstate="print"/>
          <a:srcRect l="5882" t="4444" r="77311" b="77778"/>
          <a:stretch>
            <a:fillRect/>
          </a:stretch>
        </p:blipFill>
        <p:spPr bwMode="auto">
          <a:xfrm>
            <a:off x="0" y="0"/>
            <a:ext cx="1219200" cy="103632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pc\Downloads\IMAGE PREVENTION\Prevention 20through 20Pictures-page-00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pc\Downloads\IMAGE PREVENTION\Prevention 20through 20Pictures-page-00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pc\Downloads\IMAGE PREVENTION\Prevention 20through 20Pictures-page-00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pc\Downloads\IMAGE PREVENTION\Prevention 20through 20Pictures-page-01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pc\Downloads\IMAGE PREVENTION\Prevention 20through 20Pictures-page-0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pc\Downloads\IMAGE PREVENTION\Prevention 20through 20Pictures-page-01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pc\Downloads\IMAGE PREVENTION\Prevention 20through 20Pictures-page-01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pc\Downloads\IMAGE PREVENTION\Prevention 20through 20Pictures-page-0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685800"/>
          </a:xfrm>
        </p:spPr>
        <p:txBody>
          <a:bodyPr>
            <a:normAutofit fontScale="90000"/>
          </a:bodyPr>
          <a:lstStyle/>
          <a:p>
            <a:pPr algn="ctr"/>
            <a:r>
              <a:rPr lang="en-US" dirty="0">
                <a:solidFill>
                  <a:srgbClr val="C00000"/>
                </a:solidFill>
                <a:latin typeface="Baskerville Old Face" pitchFamily="18" charset="0"/>
              </a:rPr>
              <a:t>C</a:t>
            </a:r>
            <a:r>
              <a:rPr lang="en-US" dirty="0" smtClean="0">
                <a:solidFill>
                  <a:srgbClr val="C00000"/>
                </a:solidFill>
                <a:latin typeface="Baskerville Old Face" pitchFamily="18" charset="0"/>
              </a:rPr>
              <a:t>hild labour Migrants</a:t>
            </a:r>
            <a:endParaRPr lang="en-US" dirty="0">
              <a:solidFill>
                <a:srgbClr val="C00000"/>
              </a:solidFill>
              <a:latin typeface="Baskerville Old Face" pitchFamily="18" charset="0"/>
            </a:endParaRPr>
          </a:p>
        </p:txBody>
      </p:sp>
      <p:pic>
        <p:nvPicPr>
          <p:cNvPr id="30722" name="Picture 2" descr="C:\Documents and Settings\programmer1\Desktop\Sahy sir\Child_Labour.jpg"/>
          <p:cNvPicPr>
            <a:picLocks noGrp="1" noChangeAspect="1" noChangeArrowheads="1"/>
          </p:cNvPicPr>
          <p:nvPr>
            <p:ph idx="1"/>
          </p:nvPr>
        </p:nvPicPr>
        <p:blipFill>
          <a:blip r:embed="rId2"/>
          <a:srcRect/>
          <a:stretch>
            <a:fillRect/>
          </a:stretch>
        </p:blipFill>
        <p:spPr bwMode="auto">
          <a:xfrm>
            <a:off x="228600" y="914400"/>
            <a:ext cx="8229600" cy="5886375"/>
          </a:xfrm>
          <a:prstGeom prst="rect">
            <a:avLst/>
          </a:prstGeom>
          <a:noFill/>
        </p:spPr>
      </p:pic>
      <p:sp>
        <p:nvSpPr>
          <p:cNvPr id="4" name="Slide Number Placeholder 3"/>
          <p:cNvSpPr>
            <a:spLocks noGrp="1"/>
          </p:cNvSpPr>
          <p:nvPr>
            <p:ph type="sldNum" sz="quarter" idx="12"/>
          </p:nvPr>
        </p:nvSpPr>
        <p:spPr/>
        <p:txBody>
          <a:bodyPr/>
          <a:lstStyle/>
          <a:p>
            <a:pPr>
              <a:defRPr/>
            </a:pPr>
            <a:fld id="{54EA96EE-EE88-4399-AC0D-8900BCB101C4}" type="slidenum">
              <a:rPr lang="en-US" smtClean="0"/>
              <a:pPr>
                <a:defRPr/>
              </a:pPr>
              <a:t>2</a:t>
            </a:fld>
            <a:endParaRPr lang="en-US" dirty="0"/>
          </a:p>
        </p:txBody>
      </p:sp>
      <p:pic>
        <p:nvPicPr>
          <p:cNvPr id="5" name="Picture 2"/>
          <p:cNvPicPr>
            <a:picLocks noChangeAspect="1" noChangeArrowheads="1"/>
          </p:cNvPicPr>
          <p:nvPr/>
        </p:nvPicPr>
        <p:blipFill>
          <a:blip r:embed="rId3" cstate="print"/>
          <a:srcRect l="5882" t="4444" r="77311" b="77778"/>
          <a:stretch>
            <a:fillRect/>
          </a:stretch>
        </p:blipFill>
        <p:spPr bwMode="auto">
          <a:xfrm>
            <a:off x="0" y="0"/>
            <a:ext cx="1371600" cy="109728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63025" t="5555" r="5042" b="76667"/>
          <a:stretch>
            <a:fillRect/>
          </a:stretch>
        </p:blipFill>
        <p:spPr bwMode="auto">
          <a:xfrm>
            <a:off x="6781800" y="0"/>
            <a:ext cx="2362200" cy="9946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pc\Downloads\IMAGE PREVENTION\Prevention 20through 20Pictures-page-01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pc\Downloads\IMAGE PREVENTION\Prevention 20through 20Pictures-page-01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pc\Downloads\IMAGE PREVENTION\Prevention 20through 20Pictures-page-01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pc\Downloads\IMAGE PREVENTION\Prevention 20through 20Pictures-page-01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pc\Downloads\IMAGE PREVENTION\Prevention 20through 20Pictures-page-01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pc\Downloads\IMAGE PREVENTION\Prevention 20through 20Pictures-page-02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pc\Downloads\IMAGE PREVENTION\Prevention 20through 20Pictures-page-02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pc\Downloads\IMAGE PREVENTION\Prevention 20through 20Pictures-page-02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pc\Downloads\IMAGE PREVENTION\Prevention 20through 20Pictures-page-023 (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pc\Downloads\IMAGE PREVENTION\Prevention 20through 20Pictures-page-024 (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vt insurane.JPG"/>
          <p:cNvPicPr>
            <a:picLocks noGrp="1" noChangeAspect="1"/>
          </p:cNvPicPr>
          <p:nvPr>
            <p:ph sz="half" idx="1"/>
          </p:nvPr>
        </p:nvPicPr>
        <p:blipFill>
          <a:blip r:embed="rId2" cstate="print"/>
          <a:stretch>
            <a:fillRect/>
          </a:stretch>
        </p:blipFill>
        <p:spPr>
          <a:xfrm>
            <a:off x="457200" y="1219200"/>
            <a:ext cx="8081117" cy="5562600"/>
          </a:xfrm>
        </p:spPr>
      </p:pic>
      <p:sp>
        <p:nvSpPr>
          <p:cNvPr id="5" name="Slide Number Placeholder 4"/>
          <p:cNvSpPr>
            <a:spLocks noGrp="1"/>
          </p:cNvSpPr>
          <p:nvPr>
            <p:ph type="sldNum" sz="quarter" idx="12"/>
          </p:nvPr>
        </p:nvSpPr>
        <p:spPr/>
        <p:txBody>
          <a:bodyPr/>
          <a:lstStyle/>
          <a:p>
            <a:pPr>
              <a:defRPr/>
            </a:pPr>
            <a:fld id="{8CD4C4B3-E40D-4712-B7D1-4E2818136451}" type="slidenum">
              <a:rPr lang="en-US" smtClean="0"/>
              <a:pPr>
                <a:defRPr/>
              </a:pPr>
              <a:t>3</a:t>
            </a:fld>
            <a:endParaRPr lang="en-US" dirty="0"/>
          </a:p>
        </p:txBody>
      </p:sp>
      <p:pic>
        <p:nvPicPr>
          <p:cNvPr id="4"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l="63025" t="5555" r="5042" b="76667"/>
          <a:stretch>
            <a:fillRect/>
          </a:stretch>
        </p:blipFill>
        <p:spPr bwMode="auto">
          <a:xfrm>
            <a:off x="6781800" y="0"/>
            <a:ext cx="2362200" cy="1143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pc\Downloads\IMAGE PREVENTION\Prevention 20through 20Pictures-page-02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pc\Downloads\IMAGE PREVENTION\Prevention 20through 20Pictures-page-02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hidden="1"/>
          <p:cNvGraphicFramePr>
            <a:graphicFrameLocks noChangeAspect="1"/>
          </p:cNvGraphicFramePr>
          <p:nvPr>
            <p:extLst>
              <p:ext uri="{D42A27DB-BD31-4B8C-83A1-F6EECF244321}">
                <p14:modId xmlns:p14="http://schemas.microsoft.com/office/powerpoint/2010/main" xmlns="" val="455869072"/>
              </p:ext>
            </p:extLst>
          </p:nvPr>
        </p:nvGraphicFramePr>
        <p:xfrm>
          <a:off x="1588" y="1588"/>
          <a:ext cx="1587" cy="1587"/>
        </p:xfrm>
        <a:graphic>
          <a:graphicData uri="http://schemas.openxmlformats.org/presentationml/2006/ole">
            <p:oleObj spid="_x0000_s5122" name="think-cell Folie" r:id="rId4" imgW="360" imgH="360" progId="">
              <p:embed/>
            </p:oleObj>
          </a:graphicData>
        </a:graphic>
      </p:graphicFrame>
      <p:sp>
        <p:nvSpPr>
          <p:cNvPr id="2131" name="Title 2130"/>
          <p:cNvSpPr>
            <a:spLocks noGrp="1"/>
          </p:cNvSpPr>
          <p:nvPr>
            <p:ph type="title"/>
          </p:nvPr>
        </p:nvSpPr>
        <p:spPr>
          <a:xfrm>
            <a:off x="-152400" y="0"/>
            <a:ext cx="9144000" cy="1268413"/>
          </a:xfrm>
        </p:spPr>
        <p:txBody>
          <a:bodyPr>
            <a:normAutofit fontScale="90000"/>
          </a:bodyPr>
          <a:lstStyle/>
          <a:p>
            <a:r>
              <a:rPr lang="en-US" dirty="0" smtClean="0">
                <a:solidFill>
                  <a:srgbClr val="0070C0"/>
                </a:solidFill>
                <a:effectLst>
                  <a:outerShdw blurRad="38100" dist="38100" dir="2700000" algn="tl">
                    <a:srgbClr val="000000">
                      <a:alpha val="43137"/>
                    </a:srgbClr>
                  </a:outerShdw>
                </a:effectLst>
                <a:latin typeface="Arial" charset="0"/>
                <a:cs typeface="Arial" charset="0"/>
              </a:rPr>
              <a:t>The 5 Common Myths </a:t>
            </a:r>
            <a:r>
              <a:rPr lang="en-US" b="0" dirty="0" smtClean="0">
                <a:latin typeface="Arial" charset="0"/>
                <a:cs typeface="Arial" charset="0"/>
              </a:rPr>
              <a:t/>
            </a:r>
            <a:br>
              <a:rPr lang="en-US" b="0" dirty="0" smtClean="0">
                <a:latin typeface="Arial" charset="0"/>
                <a:cs typeface="Arial" charset="0"/>
              </a:rPr>
            </a:br>
            <a:endParaRPr lang="en-US" b="0" i="1" dirty="0"/>
          </a:p>
        </p:txBody>
      </p:sp>
      <p:sp>
        <p:nvSpPr>
          <p:cNvPr id="14" name="TextBox 13"/>
          <p:cNvSpPr txBox="1"/>
          <p:nvPr/>
        </p:nvSpPr>
        <p:spPr>
          <a:xfrm>
            <a:off x="3590837" y="2070100"/>
            <a:ext cx="5032463" cy="304699"/>
          </a:xfrm>
          <a:prstGeom prst="rect">
            <a:avLst/>
          </a:prstGeom>
          <a:noFill/>
        </p:spPr>
        <p:txBody>
          <a:bodyPr wrap="square" lIns="0" tIns="0" rIns="0" bIns="0" rtlCol="0">
            <a:spAutoFit/>
          </a:bodyPr>
          <a:lstStyle/>
          <a:p>
            <a:pPr marL="287338" indent="-287338">
              <a:lnSpc>
                <a:spcPct val="110000"/>
              </a:lnSpc>
              <a:spcBef>
                <a:spcPts val="0"/>
              </a:spcBef>
            </a:pPr>
            <a:r>
              <a:rPr lang="en-US" b="1" dirty="0" smtClean="0">
                <a:solidFill>
                  <a:schemeClr val="tx1"/>
                </a:solidFill>
                <a:latin typeface="Calibri" pitchFamily="34" charset="0"/>
                <a:cs typeface="Calibri" pitchFamily="34" charset="0"/>
              </a:rPr>
              <a:t>Myth</a:t>
            </a:r>
            <a:r>
              <a:rPr lang="en-US" dirty="0" smtClean="0">
                <a:solidFill>
                  <a:schemeClr val="tx1"/>
                </a:solidFill>
                <a:latin typeface="Calibri" pitchFamily="34" charset="0"/>
                <a:cs typeface="Calibri" pitchFamily="34" charset="0"/>
              </a:rPr>
              <a:t> – Zero accidents – Its not possible </a:t>
            </a:r>
          </a:p>
        </p:txBody>
      </p:sp>
      <p:sp>
        <p:nvSpPr>
          <p:cNvPr id="15" name="TextBox 14"/>
          <p:cNvSpPr txBox="1"/>
          <p:nvPr/>
        </p:nvSpPr>
        <p:spPr>
          <a:xfrm>
            <a:off x="3590837" y="2768600"/>
            <a:ext cx="5032463" cy="914096"/>
          </a:xfrm>
          <a:prstGeom prst="rect">
            <a:avLst/>
          </a:prstGeom>
          <a:noFill/>
        </p:spPr>
        <p:txBody>
          <a:bodyPr wrap="square" lIns="0" tIns="0" rIns="0" bIns="0" rtlCol="0">
            <a:spAutoFit/>
          </a:bodyPr>
          <a:lstStyle/>
          <a:p>
            <a:pPr marL="825500" indent="-825500">
              <a:lnSpc>
                <a:spcPct val="110000"/>
              </a:lnSpc>
              <a:spcBef>
                <a:spcPts val="0"/>
              </a:spcBef>
            </a:pPr>
            <a:r>
              <a:rPr lang="en-US" b="1" dirty="0" smtClean="0">
                <a:solidFill>
                  <a:schemeClr val="tx1"/>
                </a:solidFill>
                <a:latin typeface="Calibri" pitchFamily="34" charset="0"/>
                <a:cs typeface="Calibri" pitchFamily="34" charset="0"/>
              </a:rPr>
              <a:t>Reality</a:t>
            </a:r>
            <a:r>
              <a:rPr lang="en-US" dirty="0" smtClean="0">
                <a:solidFill>
                  <a:schemeClr val="tx1"/>
                </a:solidFill>
                <a:latin typeface="Calibri" pitchFamily="34" charset="0"/>
                <a:cs typeface="Calibri" pitchFamily="34" charset="0"/>
              </a:rPr>
              <a:t> – It’s a mindset. All accidents can be prevented through proper planning, implementation and training </a:t>
            </a:r>
          </a:p>
        </p:txBody>
      </p:sp>
      <p:sp>
        <p:nvSpPr>
          <p:cNvPr id="17" name="TextBox 16"/>
          <p:cNvSpPr txBox="1"/>
          <p:nvPr/>
        </p:nvSpPr>
        <p:spPr>
          <a:xfrm>
            <a:off x="3590837" y="4241800"/>
            <a:ext cx="5032463" cy="304699"/>
          </a:xfrm>
          <a:prstGeom prst="rect">
            <a:avLst/>
          </a:prstGeom>
          <a:noFill/>
        </p:spPr>
        <p:txBody>
          <a:bodyPr wrap="square" lIns="0" tIns="0" rIns="0" bIns="0" rtlCol="0">
            <a:spAutoFit/>
          </a:bodyPr>
          <a:lstStyle/>
          <a:p>
            <a:pPr marL="287338" indent="-287338">
              <a:lnSpc>
                <a:spcPct val="110000"/>
              </a:lnSpc>
              <a:spcBef>
                <a:spcPts val="0"/>
              </a:spcBef>
            </a:pPr>
            <a:r>
              <a:rPr lang="en-US" b="1" dirty="0" smtClean="0">
                <a:solidFill>
                  <a:schemeClr val="tx1"/>
                </a:solidFill>
                <a:latin typeface="Calibri" pitchFamily="34" charset="0"/>
                <a:cs typeface="Calibri" pitchFamily="34" charset="0"/>
              </a:rPr>
              <a:t>Myth</a:t>
            </a:r>
            <a:r>
              <a:rPr lang="en-US" dirty="0" smtClean="0">
                <a:solidFill>
                  <a:schemeClr val="tx1"/>
                </a:solidFill>
                <a:latin typeface="Calibri" pitchFamily="34" charset="0"/>
                <a:cs typeface="Calibri" pitchFamily="34" charset="0"/>
              </a:rPr>
              <a:t> – Safety means PPE </a:t>
            </a:r>
          </a:p>
        </p:txBody>
      </p:sp>
      <p:sp>
        <p:nvSpPr>
          <p:cNvPr id="18" name="TextBox 17"/>
          <p:cNvSpPr txBox="1"/>
          <p:nvPr/>
        </p:nvSpPr>
        <p:spPr>
          <a:xfrm>
            <a:off x="3590837" y="4940300"/>
            <a:ext cx="5032463" cy="1523494"/>
          </a:xfrm>
          <a:prstGeom prst="rect">
            <a:avLst/>
          </a:prstGeom>
          <a:noFill/>
        </p:spPr>
        <p:txBody>
          <a:bodyPr wrap="square" lIns="0" tIns="0" rIns="0" bIns="0" rtlCol="0">
            <a:spAutoFit/>
          </a:bodyPr>
          <a:lstStyle/>
          <a:p>
            <a:pPr marL="825500" indent="-825500">
              <a:lnSpc>
                <a:spcPct val="110000"/>
              </a:lnSpc>
              <a:spcBef>
                <a:spcPts val="0"/>
              </a:spcBef>
            </a:pPr>
            <a:r>
              <a:rPr lang="en-US" b="1" dirty="0" smtClean="0">
                <a:solidFill>
                  <a:schemeClr val="tx1"/>
                </a:solidFill>
                <a:latin typeface="Calibri" pitchFamily="34" charset="0"/>
                <a:cs typeface="Calibri" pitchFamily="34" charset="0"/>
              </a:rPr>
              <a:t>Reality</a:t>
            </a:r>
            <a:r>
              <a:rPr lang="en-US" dirty="0" smtClean="0">
                <a:solidFill>
                  <a:schemeClr val="tx1"/>
                </a:solidFill>
                <a:latin typeface="Calibri" pitchFamily="34" charset="0"/>
                <a:cs typeface="Calibri" pitchFamily="34" charset="0"/>
              </a:rPr>
              <a:t> – PPE is important but is at the bottom rung in the risk control hierarchy. Elimination, Engineering, Substitution and Administrative controls are more effective and are preventive in nature</a:t>
            </a:r>
          </a:p>
        </p:txBody>
      </p:sp>
      <p:pic>
        <p:nvPicPr>
          <p:cNvPr id="10" name="Picture 9" descr="https://1.bp.blogspot.com/-6qoKt3sI_pU/V61Lz_UcQ_I/AAAAAAAAAiM/m2gVOWTCWAwjQZJ7PZ6DyrwdfX1oeWHhACLcB/s280/Zero%2Baccidents%2B-%2Bcommon%2Bmisconceptions%2Bof%2Bsafety.jpg">
            <a:hlinkClick r:id="rId5"/>
          </p:cNvPr>
          <p:cNvPicPr/>
          <p:nvPr/>
        </p:nvPicPr>
        <p:blipFill>
          <a:blip r:embed="rId6" cstate="email"/>
          <a:srcRect/>
          <a:stretch>
            <a:fillRect/>
          </a:stretch>
        </p:blipFill>
        <p:spPr bwMode="auto">
          <a:xfrm>
            <a:off x="355600" y="2066924"/>
            <a:ext cx="2806700" cy="1069975"/>
          </a:xfrm>
          <a:prstGeom prst="rect">
            <a:avLst/>
          </a:prstGeom>
          <a:noFill/>
          <a:ln w="9525">
            <a:noFill/>
            <a:miter lim="800000"/>
            <a:headEnd/>
            <a:tailEnd/>
          </a:ln>
        </p:spPr>
      </p:pic>
      <p:pic>
        <p:nvPicPr>
          <p:cNvPr id="11" name="Picture 10" descr="https://2.bp.blogspot.com/-fIfAbwM-vbQ/V61LtTvqEuI/AAAAAAAAAiI/ywK2wuqYnp488ktZS-2xG53Z12NBUBNpQCLcB/s280/PPE%2B-%2B10%2BCommon%2Bmisconceptions%2Bof%2Bsafety.jpg">
            <a:hlinkClick r:id="rId7"/>
          </p:cNvPr>
          <p:cNvPicPr/>
          <p:nvPr/>
        </p:nvPicPr>
        <p:blipFill>
          <a:blip r:embed="rId8" cstate="email"/>
          <a:srcRect/>
          <a:stretch>
            <a:fillRect/>
          </a:stretch>
        </p:blipFill>
        <p:spPr bwMode="auto">
          <a:xfrm>
            <a:off x="330200" y="4240212"/>
            <a:ext cx="2946400" cy="1792288"/>
          </a:xfrm>
          <a:prstGeom prst="rect">
            <a:avLst/>
          </a:prstGeom>
          <a:noFill/>
          <a:ln w="9525">
            <a:noFill/>
            <a:miter lim="800000"/>
            <a:headEnd/>
            <a:tailEnd/>
          </a:ln>
        </p:spPr>
      </p:pic>
      <p:pic>
        <p:nvPicPr>
          <p:cNvPr id="12" name="Picture 2"/>
          <p:cNvPicPr>
            <a:picLocks noChangeAspect="1" noChangeArrowheads="1"/>
          </p:cNvPicPr>
          <p:nvPr/>
        </p:nvPicPr>
        <p:blipFill>
          <a:blip r:embed="rId9"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13" name="Picture 2"/>
          <p:cNvPicPr>
            <a:picLocks noChangeAspect="1" noChangeArrowheads="1"/>
          </p:cNvPicPr>
          <p:nvPr/>
        </p:nvPicPr>
        <p:blipFill>
          <a:blip r:embed="rId9" cstate="print"/>
          <a:srcRect l="63025" t="5555" r="5042" b="76667"/>
          <a:stretch>
            <a:fillRect/>
          </a:stretch>
        </p:blipFill>
        <p:spPr bwMode="auto">
          <a:xfrm>
            <a:off x="7372350" y="0"/>
            <a:ext cx="1771650" cy="914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hidden="1"/>
          <p:cNvGraphicFramePr>
            <a:graphicFrameLocks noChangeAspect="1"/>
          </p:cNvGraphicFramePr>
          <p:nvPr>
            <p:extLst>
              <p:ext uri="{D42A27DB-BD31-4B8C-83A1-F6EECF244321}">
                <p14:modId xmlns="" xmlns:p14="http://schemas.microsoft.com/office/powerpoint/2010/main" val="455869072"/>
              </p:ext>
            </p:extLst>
          </p:nvPr>
        </p:nvGraphicFramePr>
        <p:xfrm>
          <a:off x="1588" y="1588"/>
          <a:ext cx="1587" cy="1587"/>
        </p:xfrm>
        <a:graphic>
          <a:graphicData uri="http://schemas.openxmlformats.org/presentationml/2006/ole">
            <p:oleObj spid="_x0000_s89090" name="think-cell Folie" r:id="rId4" imgW="360" imgH="360" progId="">
              <p:embed/>
            </p:oleObj>
          </a:graphicData>
        </a:graphic>
      </p:graphicFrame>
      <p:sp>
        <p:nvSpPr>
          <p:cNvPr id="2131" name="Title 2130"/>
          <p:cNvSpPr>
            <a:spLocks noGrp="1"/>
          </p:cNvSpPr>
          <p:nvPr>
            <p:ph type="title"/>
          </p:nvPr>
        </p:nvSpPr>
        <p:spPr/>
        <p:txBody>
          <a:bodyPr>
            <a:normAutofit fontScale="90000"/>
          </a:bodyPr>
          <a:lstStyle/>
          <a:p>
            <a:r>
              <a:rPr lang="en-US" b="0" dirty="0" smtClean="0">
                <a:latin typeface="Arial" charset="0"/>
                <a:cs typeface="Arial" charset="0"/>
              </a:rPr>
              <a:t>The 5 Common Myths </a:t>
            </a:r>
            <a:br>
              <a:rPr lang="en-US" b="0" dirty="0" smtClean="0">
                <a:latin typeface="Arial" charset="0"/>
                <a:cs typeface="Arial" charset="0"/>
              </a:rPr>
            </a:br>
            <a:endParaRPr lang="en-US" b="0" i="1" dirty="0"/>
          </a:p>
        </p:txBody>
      </p:sp>
      <p:pic>
        <p:nvPicPr>
          <p:cNvPr id="13" name="Picture 12" descr="https://2.bp.blogspot.com/-lRmzbgqpOE0/V61Mj2w2fWI/AAAAAAAAAiY/Me1GkSMKxn0xWs6282tv9kXSTZsxQP8dwCLcB/s280/worker%2Bcauses%2Baccidents%2B-%2Bcommon%2Bmisconception.jpg">
            <a:hlinkClick r:id="rId5"/>
          </p:cNvPr>
          <p:cNvPicPr/>
          <p:nvPr/>
        </p:nvPicPr>
        <p:blipFill>
          <a:blip r:embed="rId6" cstate="email"/>
          <a:srcRect/>
          <a:stretch>
            <a:fillRect/>
          </a:stretch>
        </p:blipFill>
        <p:spPr bwMode="auto">
          <a:xfrm>
            <a:off x="203200" y="1830387"/>
            <a:ext cx="3289300" cy="1751013"/>
          </a:xfrm>
          <a:prstGeom prst="rect">
            <a:avLst/>
          </a:prstGeom>
          <a:noFill/>
          <a:ln w="9525">
            <a:noFill/>
            <a:miter lim="800000"/>
            <a:headEnd/>
            <a:tailEnd/>
          </a:ln>
        </p:spPr>
      </p:pic>
      <p:sp>
        <p:nvSpPr>
          <p:cNvPr id="14" name="TextBox 13"/>
          <p:cNvSpPr txBox="1"/>
          <p:nvPr/>
        </p:nvSpPr>
        <p:spPr>
          <a:xfrm>
            <a:off x="3590837" y="2070100"/>
            <a:ext cx="5032463" cy="304699"/>
          </a:xfrm>
          <a:prstGeom prst="rect">
            <a:avLst/>
          </a:prstGeom>
          <a:noFill/>
        </p:spPr>
        <p:txBody>
          <a:bodyPr wrap="square" lIns="0" tIns="0" rIns="0" bIns="0" rtlCol="0">
            <a:spAutoFit/>
          </a:bodyPr>
          <a:lstStyle/>
          <a:p>
            <a:pPr marL="287338" indent="-287338">
              <a:lnSpc>
                <a:spcPct val="110000"/>
              </a:lnSpc>
              <a:spcBef>
                <a:spcPts val="0"/>
              </a:spcBef>
            </a:pPr>
            <a:r>
              <a:rPr lang="en-US" b="1" dirty="0" smtClean="0">
                <a:solidFill>
                  <a:schemeClr val="tx1"/>
                </a:solidFill>
                <a:latin typeface="Calibri" pitchFamily="34" charset="0"/>
                <a:cs typeface="Calibri" pitchFamily="34" charset="0"/>
              </a:rPr>
              <a:t>Myth</a:t>
            </a:r>
            <a:r>
              <a:rPr lang="en-US" dirty="0" smtClean="0">
                <a:solidFill>
                  <a:schemeClr val="tx1"/>
                </a:solidFill>
                <a:latin typeface="Calibri" pitchFamily="34" charset="0"/>
                <a:cs typeface="Calibri" pitchFamily="34" charset="0"/>
              </a:rPr>
              <a:t> – Workers solely are responsible for accidents </a:t>
            </a:r>
          </a:p>
        </p:txBody>
      </p:sp>
      <p:sp>
        <p:nvSpPr>
          <p:cNvPr id="15" name="TextBox 14"/>
          <p:cNvSpPr txBox="1"/>
          <p:nvPr/>
        </p:nvSpPr>
        <p:spPr>
          <a:xfrm>
            <a:off x="3590837" y="2768600"/>
            <a:ext cx="5032463" cy="914096"/>
          </a:xfrm>
          <a:prstGeom prst="rect">
            <a:avLst/>
          </a:prstGeom>
          <a:noFill/>
        </p:spPr>
        <p:txBody>
          <a:bodyPr wrap="square" lIns="0" tIns="0" rIns="0" bIns="0" rtlCol="0">
            <a:spAutoFit/>
          </a:bodyPr>
          <a:lstStyle/>
          <a:p>
            <a:pPr marL="825500" indent="-825500">
              <a:lnSpc>
                <a:spcPct val="110000"/>
              </a:lnSpc>
              <a:spcBef>
                <a:spcPts val="0"/>
              </a:spcBef>
            </a:pPr>
            <a:r>
              <a:rPr lang="en-US" b="1" dirty="0" smtClean="0">
                <a:solidFill>
                  <a:schemeClr val="tx1"/>
                </a:solidFill>
                <a:latin typeface="Calibri" pitchFamily="34" charset="0"/>
                <a:cs typeface="Calibri" pitchFamily="34" charset="0"/>
              </a:rPr>
              <a:t>Reality</a:t>
            </a:r>
            <a:r>
              <a:rPr lang="en-US" dirty="0" smtClean="0">
                <a:solidFill>
                  <a:schemeClr val="tx1"/>
                </a:solidFill>
                <a:latin typeface="Calibri" pitchFamily="34" charset="0"/>
                <a:cs typeface="Calibri" pitchFamily="34" charset="0"/>
              </a:rPr>
              <a:t> – Employers are primarily responsible for ensuring safety in their organizations . Safety culture is set by them</a:t>
            </a:r>
          </a:p>
        </p:txBody>
      </p:sp>
      <p:pic>
        <p:nvPicPr>
          <p:cNvPr id="16" name="Picture 15" descr="https://2.bp.blogspot.com/-1fatfRDiuVE/V61LoM6QyKI/AAAAAAAAAiE/xhxYfj_XqZ829vsEFZI60YKt-Z005g0MwCLcB/s280/it-wont-happen-to-me_10%2Bmisconceptions%2Bof%2Bsafety.jpg">
            <a:hlinkClick r:id="rId7"/>
          </p:cNvPr>
          <p:cNvPicPr/>
          <p:nvPr/>
        </p:nvPicPr>
        <p:blipFill>
          <a:blip r:embed="rId8" cstate="email"/>
          <a:srcRect/>
          <a:stretch>
            <a:fillRect/>
          </a:stretch>
        </p:blipFill>
        <p:spPr bwMode="auto">
          <a:xfrm>
            <a:off x="482600" y="4325937"/>
            <a:ext cx="2667000" cy="1566863"/>
          </a:xfrm>
          <a:prstGeom prst="rect">
            <a:avLst/>
          </a:prstGeom>
          <a:noFill/>
          <a:ln w="9525">
            <a:noFill/>
            <a:miter lim="800000"/>
            <a:headEnd/>
            <a:tailEnd/>
          </a:ln>
        </p:spPr>
      </p:pic>
      <p:sp>
        <p:nvSpPr>
          <p:cNvPr id="17" name="TextBox 16"/>
          <p:cNvSpPr txBox="1"/>
          <p:nvPr/>
        </p:nvSpPr>
        <p:spPr>
          <a:xfrm>
            <a:off x="3590837" y="4241800"/>
            <a:ext cx="5032463" cy="289438"/>
          </a:xfrm>
          <a:prstGeom prst="rect">
            <a:avLst/>
          </a:prstGeom>
          <a:noFill/>
        </p:spPr>
        <p:txBody>
          <a:bodyPr wrap="square" lIns="0" tIns="0" rIns="0" bIns="0" rtlCol="0">
            <a:spAutoFit/>
          </a:bodyPr>
          <a:lstStyle/>
          <a:p>
            <a:pPr marL="287338" indent="-287338">
              <a:lnSpc>
                <a:spcPct val="110000"/>
              </a:lnSpc>
              <a:spcBef>
                <a:spcPts val="0"/>
              </a:spcBef>
            </a:pPr>
            <a:r>
              <a:rPr lang="en-US" b="1" dirty="0" smtClean="0">
                <a:solidFill>
                  <a:schemeClr val="tx1"/>
                </a:solidFill>
                <a:latin typeface="Calibri" pitchFamily="34" charset="0"/>
                <a:cs typeface="Calibri" pitchFamily="34" charset="0"/>
              </a:rPr>
              <a:t>Myth</a:t>
            </a:r>
            <a:r>
              <a:rPr lang="en-US" dirty="0" smtClean="0">
                <a:solidFill>
                  <a:schemeClr val="tx1"/>
                </a:solidFill>
                <a:latin typeface="Calibri" pitchFamily="34" charset="0"/>
                <a:cs typeface="Calibri" pitchFamily="34" charset="0"/>
              </a:rPr>
              <a:t> – It won’t happen to me </a:t>
            </a:r>
          </a:p>
        </p:txBody>
      </p:sp>
      <p:sp>
        <p:nvSpPr>
          <p:cNvPr id="18" name="TextBox 17"/>
          <p:cNvSpPr txBox="1"/>
          <p:nvPr/>
        </p:nvSpPr>
        <p:spPr>
          <a:xfrm>
            <a:off x="3590837" y="4940300"/>
            <a:ext cx="5032463" cy="1218795"/>
          </a:xfrm>
          <a:prstGeom prst="rect">
            <a:avLst/>
          </a:prstGeom>
          <a:noFill/>
        </p:spPr>
        <p:txBody>
          <a:bodyPr wrap="square" lIns="0" tIns="0" rIns="0" bIns="0" rtlCol="0">
            <a:spAutoFit/>
          </a:bodyPr>
          <a:lstStyle/>
          <a:p>
            <a:pPr marL="825500" indent="-825500">
              <a:lnSpc>
                <a:spcPct val="110000"/>
              </a:lnSpc>
              <a:spcBef>
                <a:spcPts val="0"/>
              </a:spcBef>
            </a:pPr>
            <a:r>
              <a:rPr lang="en-US" b="1" dirty="0" smtClean="0">
                <a:solidFill>
                  <a:schemeClr val="tx1"/>
                </a:solidFill>
                <a:latin typeface="Calibri" pitchFamily="34" charset="0"/>
                <a:cs typeface="Calibri" pitchFamily="34" charset="0"/>
              </a:rPr>
              <a:t>Reality</a:t>
            </a:r>
            <a:r>
              <a:rPr lang="en-US" dirty="0" smtClean="0">
                <a:solidFill>
                  <a:schemeClr val="tx1"/>
                </a:solidFill>
                <a:latin typeface="Calibri" pitchFamily="34" charset="0"/>
                <a:cs typeface="Calibri" pitchFamily="34" charset="0"/>
              </a:rPr>
              <a:t> – Accidents can happen to anybody, at any time and for any reasons, particularly due to carelessness, overconfidence and management system failures among others </a:t>
            </a:r>
          </a:p>
        </p:txBody>
      </p:sp>
      <p:pic>
        <p:nvPicPr>
          <p:cNvPr id="10" name="Picture 2"/>
          <p:cNvPicPr>
            <a:picLocks noChangeAspect="1" noChangeArrowheads="1"/>
          </p:cNvPicPr>
          <p:nvPr/>
        </p:nvPicPr>
        <p:blipFill>
          <a:blip r:embed="rId9"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11" name="Picture 2"/>
          <p:cNvPicPr>
            <a:picLocks noChangeAspect="1" noChangeArrowheads="1"/>
          </p:cNvPicPr>
          <p:nvPr/>
        </p:nvPicPr>
        <p:blipFill>
          <a:blip r:embed="rId9" cstate="print"/>
          <a:srcRect l="63025" t="5555" r="5042" b="76667"/>
          <a:stretch>
            <a:fillRect/>
          </a:stretch>
        </p:blipFill>
        <p:spPr bwMode="auto">
          <a:xfrm>
            <a:off x="7372350" y="0"/>
            <a:ext cx="1771650" cy="914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hidden="1"/>
          <p:cNvGraphicFramePr>
            <a:graphicFrameLocks noChangeAspect="1"/>
          </p:cNvGraphicFramePr>
          <p:nvPr>
            <p:extLst>
              <p:ext uri="{D42A27DB-BD31-4B8C-83A1-F6EECF244321}">
                <p14:modId xmlns:p14="http://schemas.microsoft.com/office/powerpoint/2010/main" xmlns="" val="455869072"/>
              </p:ext>
            </p:extLst>
          </p:nvPr>
        </p:nvGraphicFramePr>
        <p:xfrm>
          <a:off x="1588" y="1588"/>
          <a:ext cx="1587" cy="1587"/>
        </p:xfrm>
        <a:graphic>
          <a:graphicData uri="http://schemas.openxmlformats.org/presentationml/2006/ole">
            <p:oleObj spid="_x0000_s6146" name="think-cell Folie" r:id="rId4" imgW="360" imgH="360" progId="">
              <p:embed/>
            </p:oleObj>
          </a:graphicData>
        </a:graphic>
      </p:graphicFrame>
      <p:sp>
        <p:nvSpPr>
          <p:cNvPr id="2131" name="Title 2130"/>
          <p:cNvSpPr>
            <a:spLocks noGrp="1"/>
          </p:cNvSpPr>
          <p:nvPr>
            <p:ph type="title"/>
          </p:nvPr>
        </p:nvSpPr>
        <p:spPr>
          <a:xfrm>
            <a:off x="-76200" y="0"/>
            <a:ext cx="9144000" cy="1268413"/>
          </a:xfrm>
        </p:spPr>
        <p:txBody>
          <a:bodyPr>
            <a:noAutofit/>
          </a:bodyPr>
          <a:lstStyle/>
          <a:p>
            <a:r>
              <a:rPr lang="en-US" sz="4000" dirty="0" smtClean="0">
                <a:solidFill>
                  <a:srgbClr val="0070C0"/>
                </a:solidFill>
                <a:effectLst>
                  <a:outerShdw blurRad="38100" dist="38100" dir="2700000" algn="tl">
                    <a:srgbClr val="000000">
                      <a:alpha val="43137"/>
                    </a:srgbClr>
                  </a:outerShdw>
                </a:effectLst>
                <a:latin typeface="Arial" charset="0"/>
                <a:cs typeface="Arial" charset="0"/>
              </a:rPr>
              <a:t>The 5 Common Myths </a:t>
            </a:r>
            <a:br>
              <a:rPr lang="en-US" sz="4000" dirty="0" smtClean="0">
                <a:solidFill>
                  <a:srgbClr val="0070C0"/>
                </a:solidFill>
                <a:effectLst>
                  <a:outerShdw blurRad="38100" dist="38100" dir="2700000" algn="tl">
                    <a:srgbClr val="000000">
                      <a:alpha val="43137"/>
                    </a:srgbClr>
                  </a:outerShdw>
                </a:effectLst>
                <a:latin typeface="Arial" charset="0"/>
                <a:cs typeface="Arial" charset="0"/>
              </a:rPr>
            </a:br>
            <a:endParaRPr lang="en-US" sz="4000" dirty="0">
              <a:solidFill>
                <a:srgbClr val="0070C0"/>
              </a:solidFill>
              <a:effectLst>
                <a:outerShdw blurRad="38100" dist="38100" dir="2700000" algn="tl">
                  <a:srgbClr val="000000">
                    <a:alpha val="43137"/>
                  </a:srgbClr>
                </a:outerShdw>
              </a:effectLst>
              <a:latin typeface="Arial" charset="0"/>
              <a:cs typeface="Arial" charset="0"/>
            </a:endParaRPr>
          </a:p>
        </p:txBody>
      </p:sp>
      <p:sp>
        <p:nvSpPr>
          <p:cNvPr id="14" name="TextBox 13"/>
          <p:cNvSpPr txBox="1"/>
          <p:nvPr/>
        </p:nvSpPr>
        <p:spPr>
          <a:xfrm>
            <a:off x="3590837" y="1790700"/>
            <a:ext cx="5032463" cy="609398"/>
          </a:xfrm>
          <a:prstGeom prst="rect">
            <a:avLst/>
          </a:prstGeom>
          <a:noFill/>
        </p:spPr>
        <p:txBody>
          <a:bodyPr wrap="square" lIns="0" tIns="0" rIns="0" bIns="0" rtlCol="0">
            <a:spAutoFit/>
          </a:bodyPr>
          <a:lstStyle/>
          <a:p>
            <a:pPr marL="723900" indent="-723900">
              <a:lnSpc>
                <a:spcPct val="110000"/>
              </a:lnSpc>
              <a:spcBef>
                <a:spcPts val="0"/>
              </a:spcBef>
            </a:pPr>
            <a:r>
              <a:rPr lang="en-US" b="1" dirty="0" smtClean="0">
                <a:solidFill>
                  <a:schemeClr val="tx1"/>
                </a:solidFill>
                <a:latin typeface="Calibri" pitchFamily="34" charset="0"/>
                <a:cs typeface="Calibri" pitchFamily="34" charset="0"/>
              </a:rPr>
              <a:t>Myth</a:t>
            </a:r>
            <a:r>
              <a:rPr lang="en-US" dirty="0" smtClean="0">
                <a:solidFill>
                  <a:schemeClr val="tx1"/>
                </a:solidFill>
                <a:latin typeface="Calibri" pitchFamily="34" charset="0"/>
                <a:cs typeface="Calibri" pitchFamily="34" charset="0"/>
              </a:rPr>
              <a:t> – Health &amp; Safety costs negatively impact the profitability and therefore should be avoided </a:t>
            </a:r>
          </a:p>
        </p:txBody>
      </p:sp>
      <p:sp>
        <p:nvSpPr>
          <p:cNvPr id="15" name="TextBox 14"/>
          <p:cNvSpPr txBox="1"/>
          <p:nvPr/>
        </p:nvSpPr>
        <p:spPr>
          <a:xfrm>
            <a:off x="3590837" y="2489200"/>
            <a:ext cx="5032463" cy="1523494"/>
          </a:xfrm>
          <a:prstGeom prst="rect">
            <a:avLst/>
          </a:prstGeom>
          <a:noFill/>
        </p:spPr>
        <p:txBody>
          <a:bodyPr wrap="square" lIns="0" tIns="0" rIns="0" bIns="0" rtlCol="0">
            <a:spAutoFit/>
          </a:bodyPr>
          <a:lstStyle/>
          <a:p>
            <a:pPr marL="825500" indent="-825500">
              <a:lnSpc>
                <a:spcPct val="110000"/>
              </a:lnSpc>
              <a:spcBef>
                <a:spcPts val="0"/>
              </a:spcBef>
            </a:pPr>
            <a:r>
              <a:rPr lang="en-US" b="1" dirty="0" smtClean="0">
                <a:solidFill>
                  <a:schemeClr val="tx1"/>
                </a:solidFill>
                <a:latin typeface="Calibri" pitchFamily="34" charset="0"/>
                <a:cs typeface="Calibri" pitchFamily="34" charset="0"/>
              </a:rPr>
              <a:t>Reality</a:t>
            </a:r>
            <a:r>
              <a:rPr lang="en-US" dirty="0" smtClean="0">
                <a:solidFill>
                  <a:schemeClr val="tx1"/>
                </a:solidFill>
                <a:latin typeface="Calibri" pitchFamily="34" charset="0"/>
                <a:cs typeface="Calibri" pitchFamily="34" charset="0"/>
              </a:rPr>
              <a:t> – Unhealthy &amp; de-motivated employees negatively impact productivity. Accidents and injuries result in loss of profits and adversely impact the brand image. It is also punishable by Law. </a:t>
            </a:r>
          </a:p>
        </p:txBody>
      </p:sp>
      <p:pic>
        <p:nvPicPr>
          <p:cNvPr id="141315" name="Picture 3" descr="D:\Images\8116545-indian-rupee-bills[1].jpg"/>
          <p:cNvPicPr>
            <a:picLocks noChangeAspect="1" noChangeArrowheads="1"/>
          </p:cNvPicPr>
          <p:nvPr/>
        </p:nvPicPr>
        <p:blipFill>
          <a:blip r:embed="rId5" cstate="email"/>
          <a:srcRect/>
          <a:stretch>
            <a:fillRect/>
          </a:stretch>
        </p:blipFill>
        <p:spPr bwMode="auto">
          <a:xfrm>
            <a:off x="228600" y="1839913"/>
            <a:ext cx="3073400" cy="1817687"/>
          </a:xfrm>
          <a:prstGeom prst="rect">
            <a:avLst/>
          </a:prstGeom>
          <a:noFill/>
        </p:spPr>
      </p:pic>
      <p:sp>
        <p:nvSpPr>
          <p:cNvPr id="12" name="TextBox 11"/>
          <p:cNvSpPr txBox="1"/>
          <p:nvPr/>
        </p:nvSpPr>
        <p:spPr>
          <a:xfrm>
            <a:off x="203200" y="4762500"/>
            <a:ext cx="8699499" cy="677108"/>
          </a:xfrm>
          <a:prstGeom prst="rect">
            <a:avLst/>
          </a:prstGeom>
          <a:noFill/>
        </p:spPr>
        <p:txBody>
          <a:bodyPr wrap="square" lIns="0" tIns="0" rIns="0" bIns="0" rtlCol="0">
            <a:spAutoFit/>
          </a:bodyPr>
          <a:lstStyle/>
          <a:p>
            <a:pPr marL="825500" indent="-825500" algn="ctr">
              <a:lnSpc>
                <a:spcPct val="110000"/>
              </a:lnSpc>
              <a:spcBef>
                <a:spcPts val="0"/>
              </a:spcBef>
            </a:pPr>
            <a:r>
              <a:rPr lang="en-US" sz="2000" b="1" dirty="0" smtClean="0">
                <a:solidFill>
                  <a:srgbClr val="C00000"/>
                </a:solidFill>
                <a:latin typeface="Calibri" pitchFamily="34" charset="0"/>
                <a:cs typeface="Calibri" pitchFamily="34" charset="0"/>
              </a:rPr>
              <a:t>If you are an influencer in your company, change these misconceptions NOW</a:t>
            </a:r>
          </a:p>
          <a:p>
            <a:pPr marL="825500" indent="-825500" algn="ctr">
              <a:lnSpc>
                <a:spcPct val="110000"/>
              </a:lnSpc>
              <a:spcBef>
                <a:spcPts val="0"/>
              </a:spcBef>
            </a:pPr>
            <a:r>
              <a:rPr lang="en-US" sz="2000" b="1" dirty="0" smtClean="0">
                <a:solidFill>
                  <a:srgbClr val="C00000"/>
                </a:solidFill>
                <a:latin typeface="Calibri" pitchFamily="34" charset="0"/>
                <a:cs typeface="Calibri" pitchFamily="34" charset="0"/>
              </a:rPr>
              <a:t>Lead from the front, lead by example</a:t>
            </a:r>
          </a:p>
        </p:txBody>
      </p:sp>
      <p:pic>
        <p:nvPicPr>
          <p:cNvPr id="9" name="Picture 2"/>
          <p:cNvPicPr>
            <a:picLocks noChangeAspect="1" noChangeArrowheads="1"/>
          </p:cNvPicPr>
          <p:nvPr/>
        </p:nvPicPr>
        <p:blipFill>
          <a:blip r:embed="rId6"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10" name="Picture 2"/>
          <p:cNvPicPr>
            <a:picLocks noChangeAspect="1" noChangeArrowheads="1"/>
          </p:cNvPicPr>
          <p:nvPr/>
        </p:nvPicPr>
        <p:blipFill>
          <a:blip r:embed="rId6" cstate="print"/>
          <a:srcRect l="63025" t="5555" r="5042" b="76667"/>
          <a:stretch>
            <a:fillRect/>
          </a:stretch>
        </p:blipFill>
        <p:spPr bwMode="auto">
          <a:xfrm>
            <a:off x="7372350" y="0"/>
            <a:ext cx="1771650" cy="914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checkerboard(across)">
                                      <p:cBhvr>
                                        <p:cTn id="7" dur="500"/>
                                        <p:tgtEl>
                                          <p:spTgt spid="1413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heckerboard(across)">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838200"/>
            <a:ext cx="8991600" cy="954107"/>
          </a:xfrm>
          <a:prstGeom prst="rect">
            <a:avLst/>
          </a:prstGeom>
          <a:noFill/>
        </p:spPr>
        <p:txBody>
          <a:bodyPr wrap="square" rtlCol="0">
            <a:spAutoFit/>
          </a:bodyPr>
          <a:lstStyle/>
          <a:p>
            <a:pPr algn="ctr"/>
            <a:r>
              <a:rPr lang="en-US" sz="2800" dirty="0" smtClean="0">
                <a:solidFill>
                  <a:srgbClr val="FFFF00"/>
                </a:solidFill>
              </a:rPr>
              <a:t>We work for safety, social security and skill </a:t>
            </a:r>
            <a:r>
              <a:rPr lang="en-US" sz="2800" dirty="0" err="1" smtClean="0">
                <a:solidFill>
                  <a:srgbClr val="FFFF00"/>
                </a:solidFill>
              </a:rPr>
              <a:t>developement</a:t>
            </a:r>
            <a:endParaRPr lang="en-US" sz="2800" dirty="0">
              <a:solidFill>
                <a:srgbClr val="FFFF00"/>
              </a:solidFill>
            </a:endParaRPr>
          </a:p>
        </p:txBody>
      </p:sp>
      <p:pic>
        <p:nvPicPr>
          <p:cNvPr id="4" name="Picture 2"/>
          <p:cNvPicPr>
            <a:picLocks noChangeAspect="1" noChangeArrowheads="1"/>
          </p:cNvPicPr>
          <p:nvPr/>
        </p:nvPicPr>
        <p:blipFill>
          <a:blip r:embed="rId2" cstate="print"/>
          <a:srcRect l="5882" t="4444" r="77311" b="77778"/>
          <a:stretch>
            <a:fillRect/>
          </a:stretch>
        </p:blipFill>
        <p:spPr bwMode="auto">
          <a:xfrm>
            <a:off x="0" y="0"/>
            <a:ext cx="1219200" cy="975360"/>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l="63025" t="5555" r="5042" b="76667"/>
          <a:stretch>
            <a:fillRect/>
          </a:stretch>
        </p:blipFill>
        <p:spPr bwMode="auto">
          <a:xfrm>
            <a:off x="7519987" y="0"/>
            <a:ext cx="1624013" cy="838200"/>
          </a:xfrm>
          <a:prstGeom prst="rect">
            <a:avLst/>
          </a:prstGeom>
          <a:noFill/>
          <a:ln w="9525">
            <a:noFill/>
            <a:miter lim="800000"/>
            <a:headEnd/>
            <a:tailEnd/>
          </a:ln>
          <a:effectLst/>
        </p:spPr>
      </p:pic>
      <p:pic>
        <p:nvPicPr>
          <p:cNvPr id="7" name="Picture 2" descr="C:\Users\pc\Downloads\poster.jpg"/>
          <p:cNvPicPr>
            <a:picLocks noChangeAspect="1" noChangeArrowheads="1"/>
          </p:cNvPicPr>
          <p:nvPr/>
        </p:nvPicPr>
        <p:blipFill>
          <a:blip r:embed="rId3"/>
          <a:srcRect l="77451" t="68047" r="980" b="1881"/>
          <a:stretch>
            <a:fillRect/>
          </a:stretch>
        </p:blipFill>
        <p:spPr bwMode="auto">
          <a:xfrm>
            <a:off x="3200400" y="3200400"/>
            <a:ext cx="2762794" cy="2667000"/>
          </a:xfrm>
          <a:prstGeom prst="rect">
            <a:avLst/>
          </a:prstGeom>
          <a:noFill/>
          <a:effectLst>
            <a:softEdge rad="127000"/>
          </a:effectLst>
        </p:spPr>
      </p:pic>
      <p:pic>
        <p:nvPicPr>
          <p:cNvPr id="8" name="Picture 2" descr="C:\Users\pc\Downloads\poster.jpg"/>
          <p:cNvPicPr>
            <a:picLocks noChangeAspect="1" noChangeArrowheads="1"/>
          </p:cNvPicPr>
          <p:nvPr/>
        </p:nvPicPr>
        <p:blipFill>
          <a:blip r:embed="rId3"/>
          <a:srcRect l="51960" t="68048" r="21569" b="2568"/>
          <a:stretch>
            <a:fillRect/>
          </a:stretch>
        </p:blipFill>
        <p:spPr bwMode="auto">
          <a:xfrm>
            <a:off x="152401" y="3262488"/>
            <a:ext cx="3048000" cy="2681111"/>
          </a:xfrm>
          <a:prstGeom prst="rect">
            <a:avLst/>
          </a:prstGeom>
          <a:ln>
            <a:noFill/>
          </a:ln>
          <a:effectLst>
            <a:softEdge rad="112500"/>
          </a:effectLst>
        </p:spPr>
      </p:pic>
      <p:pic>
        <p:nvPicPr>
          <p:cNvPr id="9" name="Picture 2" descr="C:\Users\pc\Downloads\poster.jpg"/>
          <p:cNvPicPr>
            <a:picLocks noChangeAspect="1" noChangeArrowheads="1"/>
          </p:cNvPicPr>
          <p:nvPr/>
        </p:nvPicPr>
        <p:blipFill>
          <a:blip r:embed="rId3"/>
          <a:srcRect l="980" t="68047" r="71569" b="2568"/>
          <a:stretch>
            <a:fillRect/>
          </a:stretch>
        </p:blipFill>
        <p:spPr bwMode="auto">
          <a:xfrm>
            <a:off x="6019800" y="3276600"/>
            <a:ext cx="2820197" cy="2667000"/>
          </a:xfrm>
          <a:prstGeom prst="rect">
            <a:avLst/>
          </a:prstGeom>
          <a:noFill/>
          <a:effectLst>
            <a:softEdge rad="1270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143000"/>
            <a:ext cx="8153400" cy="3170099"/>
          </a:xfrm>
          <a:prstGeom prst="rect">
            <a:avLst/>
          </a:prstGeom>
        </p:spPr>
        <p:txBody>
          <a:bodyPr wrap="square">
            <a:spAutoFit/>
          </a:bodyPr>
          <a:lstStyle/>
          <a:p>
            <a:pPr algn="just"/>
            <a:r>
              <a:rPr lang="en-US" sz="4000" dirty="0" smtClean="0">
                <a:solidFill>
                  <a:srgbClr val="3333CC"/>
                </a:solidFill>
                <a:latin typeface="Californian FB" pitchFamily="18" charset="0"/>
              </a:rPr>
              <a:t>IT IS NOT CONSTRAINT OF FUND BUT CONSTRAINT OF ATTITUDE WHICH NEEDS TO BE ADDRESSED TO ACHIEVE SOCIAL SECURITY FOR MIGRANT WORKERS</a:t>
            </a:r>
          </a:p>
        </p:txBody>
      </p:sp>
      <p:pic>
        <p:nvPicPr>
          <p:cNvPr id="3" name="Picture 2"/>
          <p:cNvPicPr>
            <a:picLocks noChangeAspect="1" noChangeArrowheads="1"/>
          </p:cNvPicPr>
          <p:nvPr/>
        </p:nvPicPr>
        <p:blipFill>
          <a:blip r:embed="rId2"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l="63025" t="5555" r="5042" b="76667"/>
          <a:stretch>
            <a:fillRect/>
          </a:stretch>
        </p:blipFill>
        <p:spPr bwMode="auto">
          <a:xfrm>
            <a:off x="7372350" y="0"/>
            <a:ext cx="1771650" cy="914400"/>
          </a:xfrm>
          <a:prstGeom prst="rect">
            <a:avLst/>
          </a:prstGeom>
          <a:noFill/>
          <a:ln w="9525">
            <a:noFill/>
            <a:miter lim="800000"/>
            <a:headEnd/>
            <a:tailEnd/>
          </a:ln>
          <a:effectLst/>
        </p:spPr>
      </p:pic>
    </p:spTree>
    <p:extLst>
      <p:ext uri="{BB962C8B-B14F-4D97-AF65-F5344CB8AC3E}">
        <p14:creationId xmlns:p14="http://schemas.microsoft.com/office/powerpoint/2010/main" xmlns="" val="39098842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04800" y="1417638"/>
            <a:ext cx="8610600" cy="396875"/>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2000">
              <a:effectLst>
                <a:outerShdw blurRad="38100" dist="38100" dir="2700000" algn="tl">
                  <a:srgbClr val="000000"/>
                </a:outerShdw>
              </a:effectLst>
              <a:latin typeface="Arial Black" pitchFamily="34" charset="0"/>
              <a:cs typeface="+mn-cs"/>
            </a:endParaRPr>
          </a:p>
        </p:txBody>
      </p:sp>
      <p:sp>
        <p:nvSpPr>
          <p:cNvPr id="54275" name="Text Box 3"/>
          <p:cNvSpPr txBox="1">
            <a:spLocks noChangeArrowheads="1"/>
          </p:cNvSpPr>
          <p:nvPr/>
        </p:nvSpPr>
        <p:spPr bwMode="auto">
          <a:xfrm>
            <a:off x="152400" y="839788"/>
            <a:ext cx="8839200" cy="22860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4400" dirty="0">
                <a:solidFill>
                  <a:srgbClr val="CC66FF"/>
                </a:solidFill>
                <a:effectLst>
                  <a:outerShdw blurRad="38100" dist="38100" dir="2700000" algn="tl">
                    <a:srgbClr val="000000"/>
                  </a:outerShdw>
                </a:effectLst>
                <a:latin typeface="Arial Black" pitchFamily="34" charset="0"/>
                <a:cs typeface="Courier New" pitchFamily="49" charset="0"/>
              </a:rPr>
              <a:t>ATTITUDE</a:t>
            </a:r>
            <a:r>
              <a:rPr lang="en-US" sz="4000" dirty="0">
                <a:solidFill>
                  <a:srgbClr val="99FFCC"/>
                </a:solidFill>
                <a:effectLst>
                  <a:outerShdw blurRad="38100" dist="38100" dir="2700000" algn="tl">
                    <a:srgbClr val="000000"/>
                  </a:outerShdw>
                </a:effectLst>
                <a:latin typeface="Arial Black" pitchFamily="34" charset="0"/>
                <a:cs typeface="Courier New" pitchFamily="49" charset="0"/>
              </a:rPr>
              <a:t> </a:t>
            </a:r>
          </a:p>
          <a:p>
            <a:pPr algn="ctr" fontAlgn="auto">
              <a:spcBef>
                <a:spcPct val="50000"/>
              </a:spcBef>
              <a:spcAft>
                <a:spcPts val="0"/>
              </a:spcAft>
              <a:defRPr/>
            </a:pPr>
            <a:r>
              <a:rPr lang="en-US" sz="4000" dirty="0">
                <a:solidFill>
                  <a:srgbClr val="FFFF00"/>
                </a:solidFill>
                <a:effectLst>
                  <a:outerShdw blurRad="38100" dist="38100" dir="2700000" algn="tl">
                    <a:srgbClr val="000000"/>
                  </a:outerShdw>
                </a:effectLst>
                <a:latin typeface="Arial Black" pitchFamily="34" charset="0"/>
                <a:cs typeface="Courier New" pitchFamily="49" charset="0"/>
              </a:rPr>
              <a:t>A+T+T+I+T+U+D+E 1+20+20+9+20+21+4+5 = </a:t>
            </a:r>
            <a:r>
              <a:rPr lang="en-US" sz="4000" dirty="0">
                <a:solidFill>
                  <a:srgbClr val="FF0000"/>
                </a:solidFill>
                <a:effectLst>
                  <a:outerShdw blurRad="38100" dist="38100" dir="2700000" algn="tl">
                    <a:srgbClr val="000000"/>
                  </a:outerShdw>
                </a:effectLst>
                <a:latin typeface="Arial Black" pitchFamily="34" charset="0"/>
                <a:cs typeface="Courier New" pitchFamily="49" charset="0"/>
              </a:rPr>
              <a:t>100%</a:t>
            </a:r>
          </a:p>
        </p:txBody>
      </p:sp>
      <p:sp>
        <p:nvSpPr>
          <p:cNvPr id="54276" name="Text Box 4"/>
          <p:cNvSpPr txBox="1">
            <a:spLocks noChangeArrowheads="1"/>
          </p:cNvSpPr>
          <p:nvPr/>
        </p:nvSpPr>
        <p:spPr bwMode="auto">
          <a:xfrm>
            <a:off x="152400" y="4022725"/>
            <a:ext cx="8839200" cy="1920875"/>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4000">
                <a:solidFill>
                  <a:srgbClr val="B2B2B2"/>
                </a:solidFill>
                <a:effectLst>
                  <a:outerShdw blurRad="38100" dist="38100" dir="2700000" algn="tl">
                    <a:srgbClr val="000000"/>
                  </a:outerShdw>
                </a:effectLst>
                <a:latin typeface="Arial Black" pitchFamily="34" charset="0"/>
                <a:cs typeface="Courier New" pitchFamily="49" charset="0"/>
              </a:rPr>
              <a:t>It is </a:t>
            </a:r>
            <a:r>
              <a:rPr lang="en-US" sz="4000" u="sng">
                <a:solidFill>
                  <a:srgbClr val="B2B2B2"/>
                </a:solidFill>
                <a:effectLst>
                  <a:outerShdw blurRad="38100" dist="38100" dir="2700000" algn="tl">
                    <a:srgbClr val="000000"/>
                  </a:outerShdw>
                </a:effectLst>
                <a:latin typeface="Arial Black" pitchFamily="34" charset="0"/>
                <a:cs typeface="Courier New" pitchFamily="49" charset="0"/>
              </a:rPr>
              <a:t>OUR ATTITUDE</a:t>
            </a:r>
            <a:r>
              <a:rPr lang="en-US" sz="4000">
                <a:solidFill>
                  <a:srgbClr val="B2B2B2"/>
                </a:solidFill>
                <a:effectLst>
                  <a:outerShdw blurRad="38100" dist="38100" dir="2700000" algn="tl">
                    <a:srgbClr val="000000"/>
                  </a:outerShdw>
                </a:effectLst>
                <a:latin typeface="Arial Black" pitchFamily="34" charset="0"/>
                <a:cs typeface="Courier New" pitchFamily="49" charset="0"/>
              </a:rPr>
              <a:t> towards Life and Work that makes OUR Life</a:t>
            </a:r>
            <a:r>
              <a:rPr lang="en-US" sz="4000">
                <a:solidFill>
                  <a:srgbClr val="FFFF00"/>
                </a:solidFill>
                <a:effectLst>
                  <a:outerShdw blurRad="38100" dist="38100" dir="2700000" algn="tl">
                    <a:srgbClr val="000000"/>
                  </a:outerShdw>
                </a:effectLst>
                <a:latin typeface="Arial Black" pitchFamily="34" charset="0"/>
                <a:cs typeface="Courier New" pitchFamily="49" charset="0"/>
              </a:rPr>
              <a:t> </a:t>
            </a:r>
            <a:r>
              <a:rPr lang="en-US" sz="4000">
                <a:solidFill>
                  <a:srgbClr val="FF0000"/>
                </a:solidFill>
                <a:effectLst>
                  <a:outerShdw blurRad="38100" dist="38100" dir="2700000" algn="tl">
                    <a:srgbClr val="000000"/>
                  </a:outerShdw>
                </a:effectLst>
                <a:latin typeface="Arial Black" pitchFamily="34" charset="0"/>
                <a:cs typeface="Courier New" pitchFamily="49" charset="0"/>
              </a:rPr>
              <a:t>100%</a:t>
            </a:r>
            <a:r>
              <a:rPr lang="en-US" sz="4000">
                <a:solidFill>
                  <a:srgbClr val="FFFF00"/>
                </a:solidFill>
                <a:effectLst>
                  <a:outerShdw blurRad="38100" dist="38100" dir="2700000" algn="tl">
                    <a:srgbClr val="000000"/>
                  </a:outerShdw>
                </a:effectLst>
                <a:latin typeface="Arial Black" pitchFamily="34" charset="0"/>
                <a:cs typeface="Courier New" pitchFamily="49" charset="0"/>
              </a:rPr>
              <a:t> </a:t>
            </a:r>
            <a:r>
              <a:rPr lang="en-US" sz="4000">
                <a:solidFill>
                  <a:srgbClr val="B2B2B2"/>
                </a:solidFill>
                <a:effectLst>
                  <a:outerShdw blurRad="38100" dist="38100" dir="2700000" algn="tl">
                    <a:srgbClr val="000000"/>
                  </a:outerShdw>
                </a:effectLst>
                <a:latin typeface="Arial Black" pitchFamily="34" charset="0"/>
                <a:cs typeface="Courier New" pitchFamily="49" charset="0"/>
              </a:rPr>
              <a:t>! ! !</a:t>
            </a:r>
          </a:p>
        </p:txBody>
      </p:sp>
      <p:sp>
        <p:nvSpPr>
          <p:cNvPr id="5" name="Slide Number Placeholder 4"/>
          <p:cNvSpPr>
            <a:spLocks noGrp="1"/>
          </p:cNvSpPr>
          <p:nvPr>
            <p:ph type="sldNum" sz="quarter" idx="12"/>
          </p:nvPr>
        </p:nvSpPr>
        <p:spPr/>
        <p:txBody>
          <a:bodyPr/>
          <a:lstStyle/>
          <a:p>
            <a:pPr>
              <a:defRPr/>
            </a:pPr>
            <a:fld id="{D20FA475-08C5-46AE-AC7A-788E1E142DBD}" type="slidenum">
              <a:rPr lang="en-US" smtClean="0"/>
              <a:pPr>
                <a:defRPr/>
              </a:pPr>
              <a:t>37</a:t>
            </a:fld>
            <a:endParaRPr lang="en-US"/>
          </a:p>
        </p:txBody>
      </p:sp>
      <p:pic>
        <p:nvPicPr>
          <p:cNvPr id="6" name="Picture 2"/>
          <p:cNvPicPr>
            <a:picLocks noChangeAspect="1" noChangeArrowheads="1"/>
          </p:cNvPicPr>
          <p:nvPr/>
        </p:nvPicPr>
        <p:blipFill>
          <a:blip r:embed="rId2"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7" name="Picture 2"/>
          <p:cNvPicPr>
            <a:picLocks noChangeAspect="1" noChangeArrowheads="1"/>
          </p:cNvPicPr>
          <p:nvPr/>
        </p:nvPicPr>
        <p:blipFill>
          <a:blip r:embed="rId2" cstate="print"/>
          <a:srcRect l="63025" t="5555" r="5042" b="76667"/>
          <a:stretch>
            <a:fillRect/>
          </a:stretch>
        </p:blipFill>
        <p:spPr bwMode="auto">
          <a:xfrm>
            <a:off x="7372350" y="0"/>
            <a:ext cx="1771650" cy="914400"/>
          </a:xfrm>
          <a:prstGeom prst="rect">
            <a:avLst/>
          </a:prstGeom>
          <a:noFill/>
          <a:ln w="9525">
            <a:noFill/>
            <a:miter lim="800000"/>
            <a:headEnd/>
            <a:tailEnd/>
          </a:ln>
          <a:effectLst/>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542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iterate type="wd">
                                    <p:tmPct val="100000"/>
                                  </p:iterate>
                                  <p:childTnLst>
                                    <p:set>
                                      <p:cBhvr>
                                        <p:cTn id="10" dur="1" fill="hold">
                                          <p:stCondLst>
                                            <p:cond delay="0"/>
                                          </p:stCondLst>
                                        </p:cTn>
                                        <p:tgtEl>
                                          <p:spTgt spid="54276"/>
                                        </p:tgtEl>
                                        <p:attrNameLst>
                                          <p:attrName>style.visibility</p:attrName>
                                        </p:attrNameLst>
                                      </p:cBhvr>
                                      <p:to>
                                        <p:strVal val="visible"/>
                                      </p:to>
                                    </p:set>
                                    <p:animEffect transition="in" filter="dissolve">
                                      <p:cBhvr>
                                        <p:cTn id="11" dur="300"/>
                                        <p:tgtEl>
                                          <p:spTgt spid="54276"/>
                                        </p:tgtEl>
                                      </p:cBhvr>
                                    </p:animEffec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nodePh="1">
                                  <p:stCondLst>
                                    <p:cond delay="0"/>
                                  </p:stCondLst>
                                  <p:endCondLst>
                                    <p:cond evt="begin" delay="0">
                                      <p:tn val="14"/>
                                    </p:cond>
                                  </p:endCondLst>
                                  <p:childTnLst>
                                    <p:set>
                                      <p:cBhvr>
                                        <p:cTn id="15" dur="1" fill="hold">
                                          <p:stCondLst>
                                            <p:cond delay="0"/>
                                          </p:stCondLst>
                                        </p:cTn>
                                        <p:tgtEl>
                                          <p:spTgt spid="54274"/>
                                        </p:tgtEl>
                                        <p:attrNameLst>
                                          <p:attrName>style.visibility</p:attrName>
                                        </p:attrNameLst>
                                      </p:cBhvr>
                                      <p:to>
                                        <p:strVal val="visible"/>
                                      </p:to>
                                    </p:set>
                                    <p:anim calcmode="lin" valueType="num">
                                      <p:cBhvr>
                                        <p:cTn id="16" dur="1000" fill="hold"/>
                                        <p:tgtEl>
                                          <p:spTgt spid="54274"/>
                                        </p:tgtEl>
                                        <p:attrNameLst>
                                          <p:attrName>ppt_w</p:attrName>
                                        </p:attrNameLst>
                                      </p:cBhvr>
                                      <p:tavLst>
                                        <p:tav tm="0">
                                          <p:val>
                                            <p:fltVal val="0"/>
                                          </p:val>
                                        </p:tav>
                                        <p:tav tm="100000">
                                          <p:val>
                                            <p:strVal val="#ppt_w"/>
                                          </p:val>
                                        </p:tav>
                                      </p:tavLst>
                                    </p:anim>
                                    <p:anim calcmode="lin" valueType="num">
                                      <p:cBhvr>
                                        <p:cTn id="17" dur="1000" fill="hold"/>
                                        <p:tgtEl>
                                          <p:spTgt spid="54274"/>
                                        </p:tgtEl>
                                        <p:attrNameLst>
                                          <p:attrName>ppt_h</p:attrName>
                                        </p:attrNameLst>
                                      </p:cBhvr>
                                      <p:tavLst>
                                        <p:tav tm="0">
                                          <p:val>
                                            <p:fltVal val="0"/>
                                          </p:val>
                                        </p:tav>
                                        <p:tav tm="100000">
                                          <p:val>
                                            <p:strVal val="#ppt_h"/>
                                          </p:val>
                                        </p:tav>
                                      </p:tavLst>
                                    </p:anim>
                                    <p:anim calcmode="lin" valueType="num">
                                      <p:cBhvr>
                                        <p:cTn id="18" dur="1000" fill="hold"/>
                                        <p:tgtEl>
                                          <p:spTgt spid="54274"/>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42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utoUpdateAnimBg="0"/>
      <p:bldP spid="54275" grpId="0" autoUpdateAnimBg="0"/>
      <p:bldP spid="5427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r="51420" b="30000"/>
          <a:stretch>
            <a:fillRect/>
          </a:stretch>
        </p:blipFill>
        <p:spPr bwMode="auto">
          <a:xfrm>
            <a:off x="457200" y="1092424"/>
            <a:ext cx="7848600" cy="5765575"/>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l="63025" t="5555" r="5042" b="76667"/>
          <a:stretch>
            <a:fillRect/>
          </a:stretch>
        </p:blipFill>
        <p:spPr bwMode="auto">
          <a:xfrm>
            <a:off x="7372350" y="0"/>
            <a:ext cx="1771650"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a:bodyPr>
          <a:lstStyle/>
          <a:p>
            <a:r>
              <a:rPr lang="en-IN" dirty="0" smtClean="0"/>
              <a:t>CHALLENGES</a:t>
            </a:r>
            <a:endParaRPr lang="en-IN" dirty="0"/>
          </a:p>
        </p:txBody>
      </p:sp>
      <p:sp>
        <p:nvSpPr>
          <p:cNvPr id="3" name="TextBox 2"/>
          <p:cNvSpPr txBox="1"/>
          <p:nvPr/>
        </p:nvSpPr>
        <p:spPr>
          <a:xfrm>
            <a:off x="152400" y="1828800"/>
            <a:ext cx="5237331" cy="5027017"/>
          </a:xfrm>
          <a:prstGeom prst="rect">
            <a:avLst/>
          </a:prstGeom>
          <a:noFill/>
        </p:spPr>
        <p:txBody>
          <a:bodyPr wrap="square" rtlCol="0">
            <a:spAutoFit/>
          </a:bodyPr>
          <a:lstStyle/>
          <a:p>
            <a:pPr>
              <a:lnSpc>
                <a:spcPct val="150000"/>
              </a:lnSpc>
            </a:pPr>
            <a:r>
              <a:rPr lang="en-IN" b="1" dirty="0" smtClean="0">
                <a:solidFill>
                  <a:srgbClr val="002060"/>
                </a:solidFill>
              </a:rPr>
              <a:t>C  - Country with Vast numbers</a:t>
            </a:r>
          </a:p>
          <a:p>
            <a:pPr>
              <a:lnSpc>
                <a:spcPct val="150000"/>
              </a:lnSpc>
            </a:pPr>
            <a:r>
              <a:rPr lang="en-IN" b="1" dirty="0" smtClean="0">
                <a:solidFill>
                  <a:srgbClr val="002060"/>
                </a:solidFill>
              </a:rPr>
              <a:t>H  - Health care infrastructure limited</a:t>
            </a:r>
          </a:p>
          <a:p>
            <a:pPr>
              <a:lnSpc>
                <a:spcPct val="150000"/>
              </a:lnSpc>
            </a:pPr>
            <a:r>
              <a:rPr lang="en-IN" b="1" dirty="0" smtClean="0">
                <a:solidFill>
                  <a:srgbClr val="002060"/>
                </a:solidFill>
              </a:rPr>
              <a:t>A  - Ageing population</a:t>
            </a:r>
          </a:p>
          <a:p>
            <a:pPr>
              <a:lnSpc>
                <a:spcPct val="150000"/>
              </a:lnSpc>
            </a:pPr>
            <a:r>
              <a:rPr lang="en-IN" b="1" dirty="0" smtClean="0">
                <a:solidFill>
                  <a:srgbClr val="002060"/>
                </a:solidFill>
              </a:rPr>
              <a:t>L  - Lack of Uniformity in Schemes</a:t>
            </a:r>
          </a:p>
          <a:p>
            <a:pPr>
              <a:lnSpc>
                <a:spcPct val="150000"/>
              </a:lnSpc>
            </a:pPr>
            <a:r>
              <a:rPr lang="en-IN" b="1" dirty="0" smtClean="0">
                <a:solidFill>
                  <a:srgbClr val="002060"/>
                </a:solidFill>
              </a:rPr>
              <a:t>L  -  Large Scale misuse</a:t>
            </a:r>
          </a:p>
          <a:p>
            <a:pPr>
              <a:lnSpc>
                <a:spcPct val="150000"/>
              </a:lnSpc>
            </a:pPr>
            <a:r>
              <a:rPr lang="en-IN" b="1" dirty="0" smtClean="0">
                <a:solidFill>
                  <a:srgbClr val="002060"/>
                </a:solidFill>
              </a:rPr>
              <a:t>E – Engaging who can afford to pay</a:t>
            </a:r>
          </a:p>
          <a:p>
            <a:pPr>
              <a:lnSpc>
                <a:spcPct val="150000"/>
              </a:lnSpc>
            </a:pPr>
            <a:r>
              <a:rPr lang="en-IN" b="1" dirty="0" smtClean="0">
                <a:solidFill>
                  <a:srgbClr val="002060"/>
                </a:solidFill>
              </a:rPr>
              <a:t>N – Networking of schemes and agencies like </a:t>
            </a:r>
          </a:p>
          <a:p>
            <a:pPr>
              <a:lnSpc>
                <a:spcPct val="150000"/>
              </a:lnSpc>
            </a:pPr>
            <a:r>
              <a:rPr lang="en-US" b="1" dirty="0" smtClean="0">
                <a:solidFill>
                  <a:srgbClr val="002060"/>
                </a:solidFill>
              </a:rPr>
              <a:t>       Asha, Agwanwadi &amp; Registered Agencies</a:t>
            </a:r>
            <a:endParaRPr lang="en-IN" b="1" dirty="0" smtClean="0">
              <a:solidFill>
                <a:srgbClr val="002060"/>
              </a:solidFill>
            </a:endParaRPr>
          </a:p>
          <a:p>
            <a:pPr>
              <a:lnSpc>
                <a:spcPct val="150000"/>
              </a:lnSpc>
            </a:pPr>
            <a:r>
              <a:rPr lang="en-IN" b="1" dirty="0" smtClean="0">
                <a:solidFill>
                  <a:srgbClr val="002060"/>
                </a:solidFill>
              </a:rPr>
              <a:t>G  -  Guiding use of information Technology</a:t>
            </a:r>
          </a:p>
          <a:p>
            <a:pPr>
              <a:lnSpc>
                <a:spcPct val="150000"/>
              </a:lnSpc>
            </a:pPr>
            <a:r>
              <a:rPr lang="en-IN" b="1" dirty="0" smtClean="0">
                <a:solidFill>
                  <a:srgbClr val="002060"/>
                </a:solidFill>
              </a:rPr>
              <a:t>E  - Educating People </a:t>
            </a:r>
          </a:p>
          <a:p>
            <a:pPr>
              <a:lnSpc>
                <a:spcPct val="150000"/>
              </a:lnSpc>
            </a:pPr>
            <a:r>
              <a:rPr lang="en-IN" b="1" dirty="0" smtClean="0">
                <a:solidFill>
                  <a:srgbClr val="002060"/>
                </a:solidFill>
              </a:rPr>
              <a:t>S  - Solution based Grievance Mechanism</a:t>
            </a:r>
          </a:p>
          <a:p>
            <a:pPr>
              <a:lnSpc>
                <a:spcPct val="150000"/>
              </a:lnSpc>
            </a:pPr>
            <a:endParaRPr lang="en-IN" dirty="0">
              <a:solidFill>
                <a:srgbClr val="002060"/>
              </a:solidFill>
            </a:endParaRPr>
          </a:p>
        </p:txBody>
      </p:sp>
      <p:pic>
        <p:nvPicPr>
          <p:cNvPr id="2050" name="Picture 2" descr="http://undercdn.under30media.netdna-cdn.com/wp-content/uploads/2013/06/Overcome-Business-Obstacles.jpg?f7e559"/>
          <p:cNvPicPr>
            <a:picLocks noChangeAspect="1" noChangeArrowheads="1"/>
          </p:cNvPicPr>
          <p:nvPr/>
        </p:nvPicPr>
        <p:blipFill>
          <a:blip r:embed="rId2" cstate="print"/>
          <a:srcRect/>
          <a:stretch>
            <a:fillRect/>
          </a:stretch>
        </p:blipFill>
        <p:spPr bwMode="auto">
          <a:xfrm>
            <a:off x="5410200" y="1714488"/>
            <a:ext cx="3490914" cy="4686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p:cNvPicPr>
            <a:picLocks noChangeAspect="1" noChangeArrowheads="1"/>
          </p:cNvPicPr>
          <p:nvPr/>
        </p:nvPicPr>
        <p:blipFill>
          <a:blip r:embed="rId3" cstate="print"/>
          <a:srcRect l="5882" t="4444" r="77311" b="77778"/>
          <a:stretch>
            <a:fillRect/>
          </a:stretch>
        </p:blipFill>
        <p:spPr bwMode="auto">
          <a:xfrm>
            <a:off x="0" y="289560"/>
            <a:ext cx="1447800" cy="115824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63025" t="5555" r="5042" b="76667"/>
          <a:stretch>
            <a:fillRect/>
          </a:stretch>
        </p:blipFill>
        <p:spPr bwMode="auto">
          <a:xfrm>
            <a:off x="7315200" y="304800"/>
            <a:ext cx="1828800" cy="114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new picture.JPG"/>
          <p:cNvPicPr>
            <a:picLocks noGrp="1" noChangeAspect="1"/>
          </p:cNvPicPr>
          <p:nvPr>
            <p:ph sz="half" idx="1"/>
          </p:nvPr>
        </p:nvPicPr>
        <p:blipFill>
          <a:blip r:embed="rId2" cstate="print"/>
          <a:stretch>
            <a:fillRect/>
          </a:stretch>
        </p:blipFill>
        <p:spPr>
          <a:xfrm>
            <a:off x="304800" y="1219200"/>
            <a:ext cx="8235462" cy="5638800"/>
          </a:xfrm>
        </p:spPr>
      </p:pic>
      <p:sp>
        <p:nvSpPr>
          <p:cNvPr id="5" name="Slide Number Placeholder 4"/>
          <p:cNvSpPr>
            <a:spLocks noGrp="1"/>
          </p:cNvSpPr>
          <p:nvPr>
            <p:ph type="sldNum" sz="quarter" idx="12"/>
          </p:nvPr>
        </p:nvSpPr>
        <p:spPr/>
        <p:txBody>
          <a:bodyPr/>
          <a:lstStyle/>
          <a:p>
            <a:pPr>
              <a:defRPr/>
            </a:pPr>
            <a:fld id="{8CD4C4B3-E40D-4712-B7D1-4E2818136451}" type="slidenum">
              <a:rPr lang="en-US" smtClean="0"/>
              <a:pPr>
                <a:defRPr/>
              </a:pPr>
              <a:t>4</a:t>
            </a:fld>
            <a:endParaRPr lang="en-US" dirty="0"/>
          </a:p>
        </p:txBody>
      </p:sp>
      <p:pic>
        <p:nvPicPr>
          <p:cNvPr id="4"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63025" t="5555" r="5042" b="76667"/>
          <a:stretch>
            <a:fillRect/>
          </a:stretch>
        </p:blipFill>
        <p:spPr bwMode="auto">
          <a:xfrm>
            <a:off x="6781800" y="0"/>
            <a:ext cx="2362200" cy="12192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1143000"/>
            <a:ext cx="8991600" cy="5696125"/>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l="63025" t="5555" r="5042" b="76667"/>
          <a:stretch>
            <a:fillRect/>
          </a:stretch>
        </p:blipFill>
        <p:spPr bwMode="auto">
          <a:xfrm>
            <a:off x="6929437" y="0"/>
            <a:ext cx="2214563" cy="114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Guest\Documents\My Stationery\index.jpg"/>
          <p:cNvPicPr>
            <a:picLocks noChangeAspect="1" noChangeArrowheads="1"/>
          </p:cNvPicPr>
          <p:nvPr/>
        </p:nvPicPr>
        <p:blipFill>
          <a:blip r:embed="rId2" cstate="print"/>
          <a:srcRect/>
          <a:stretch>
            <a:fillRect/>
          </a:stretch>
        </p:blipFill>
        <p:spPr bwMode="auto">
          <a:xfrm>
            <a:off x="152400" y="27842"/>
            <a:ext cx="8991600" cy="68301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387" name="TextBox 7"/>
          <p:cNvSpPr txBox="1">
            <a:spLocks noChangeArrowheads="1"/>
          </p:cNvSpPr>
          <p:nvPr/>
        </p:nvSpPr>
        <p:spPr bwMode="auto">
          <a:xfrm>
            <a:off x="381000" y="5016500"/>
            <a:ext cx="7467600" cy="1384300"/>
          </a:xfrm>
          <a:prstGeom prst="rect">
            <a:avLst/>
          </a:prstGeom>
          <a:noFill/>
          <a:ln w="9525">
            <a:noFill/>
            <a:miter lim="800000"/>
            <a:headEnd/>
            <a:tailEnd/>
          </a:ln>
        </p:spPr>
        <p:txBody>
          <a:bodyPr>
            <a:spAutoFit/>
          </a:bodyPr>
          <a:lstStyle/>
          <a:p>
            <a:pPr algn="just"/>
            <a:r>
              <a:rPr lang="en-US" sz="2800" b="1" dirty="0"/>
              <a:t>Let us do something which can wipe out tears of the poor and the needy.</a:t>
            </a:r>
          </a:p>
          <a:p>
            <a:pPr algn="r"/>
            <a:r>
              <a:rPr lang="en-US" sz="2800" b="1" dirty="0"/>
              <a:t>…….The Father of the Nation</a:t>
            </a:r>
          </a:p>
        </p:txBody>
      </p:sp>
      <p:sp>
        <p:nvSpPr>
          <p:cNvPr id="9" name="Slide Number Placeholder 8"/>
          <p:cNvSpPr>
            <a:spLocks noGrp="1"/>
          </p:cNvSpPr>
          <p:nvPr>
            <p:ph type="sldNum" sz="quarter" idx="12"/>
          </p:nvPr>
        </p:nvSpPr>
        <p:spPr/>
        <p:txBody>
          <a:bodyPr/>
          <a:lstStyle/>
          <a:p>
            <a:pPr>
              <a:defRPr/>
            </a:pPr>
            <a:fld id="{05308FCD-E755-40E4-9A07-94974B810C3D}"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a:xfrm>
            <a:off x="6497637" y="6492875"/>
            <a:ext cx="2133600" cy="365125"/>
          </a:xfrm>
        </p:spPr>
        <p:txBody>
          <a:bodyPr/>
          <a:lstStyle/>
          <a:p>
            <a:pPr>
              <a:defRPr/>
            </a:pPr>
            <a:fld id="{F15E33FE-48EF-4B85-B6A0-7DD8571B94C0}" type="slidenum">
              <a:rPr lang="en-US"/>
              <a:pPr>
                <a:defRPr/>
              </a:pPr>
              <a:t>42</a:t>
            </a:fld>
            <a:endParaRPr lang="en-US"/>
          </a:p>
        </p:txBody>
      </p:sp>
      <p:sp>
        <p:nvSpPr>
          <p:cNvPr id="25603" name="Rectangle 2"/>
          <p:cNvSpPr>
            <a:spLocks noChangeArrowheads="1"/>
          </p:cNvSpPr>
          <p:nvPr/>
        </p:nvSpPr>
        <p:spPr bwMode="auto">
          <a:xfrm>
            <a:off x="1304900" y="610146"/>
            <a:ext cx="7839100" cy="6247854"/>
          </a:xfrm>
          <a:prstGeom prst="rect">
            <a:avLst/>
          </a:prstGeom>
          <a:noFill/>
          <a:ln w="9525">
            <a:noFill/>
            <a:miter lim="800000"/>
            <a:headEnd/>
            <a:tailEnd/>
          </a:ln>
        </p:spPr>
        <p:txBody>
          <a:bodyPr wrap="square" lIns="91429" tIns="45715" rIns="91429" bIns="45715">
            <a:spAutoFit/>
          </a:bodyPr>
          <a:lstStyle/>
          <a:p>
            <a:pPr algn="ctr">
              <a:spcBef>
                <a:spcPct val="50000"/>
              </a:spcBef>
            </a:pPr>
            <a:endParaRPr lang="en-US" sz="2800" dirty="0">
              <a:latin typeface="Book Antiqua" pitchFamily="18" charset="0"/>
            </a:endParaRPr>
          </a:p>
          <a:p>
            <a:pPr algn="ctr">
              <a:spcBef>
                <a:spcPct val="50000"/>
              </a:spcBef>
            </a:pPr>
            <a:endParaRPr lang="en-US" sz="2800" dirty="0">
              <a:latin typeface="Book Antiqua" pitchFamily="18" charset="0"/>
            </a:endParaRPr>
          </a:p>
          <a:p>
            <a:pPr algn="ctr">
              <a:spcBef>
                <a:spcPct val="50000"/>
              </a:spcBef>
            </a:pPr>
            <a:endParaRPr lang="en-US" sz="2800" dirty="0">
              <a:latin typeface="Book Antiqua" pitchFamily="18" charset="0"/>
            </a:endParaRPr>
          </a:p>
          <a:p>
            <a:pPr algn="ctr">
              <a:spcBef>
                <a:spcPct val="50000"/>
              </a:spcBef>
            </a:pPr>
            <a:endParaRPr lang="en-US" sz="3600" dirty="0">
              <a:latin typeface="Book Antiqua" pitchFamily="18" charset="0"/>
            </a:endParaRPr>
          </a:p>
          <a:p>
            <a:pPr algn="ctr">
              <a:spcBef>
                <a:spcPct val="50000"/>
              </a:spcBef>
            </a:pPr>
            <a:endParaRPr lang="en-US" sz="3600" dirty="0">
              <a:latin typeface="Book Antiqua" pitchFamily="18" charset="0"/>
            </a:endParaRPr>
          </a:p>
          <a:p>
            <a:pPr algn="ctr">
              <a:spcBef>
                <a:spcPct val="50000"/>
              </a:spcBef>
            </a:pPr>
            <a:endParaRPr lang="en-US" sz="3600" b="1" dirty="0">
              <a:solidFill>
                <a:srgbClr val="FFFF00"/>
              </a:solidFill>
              <a:latin typeface="Comic Sans MS" pitchFamily="66" charset="0"/>
            </a:endParaRPr>
          </a:p>
          <a:p>
            <a:pPr algn="r">
              <a:defRPr/>
            </a:pPr>
            <a:r>
              <a:rPr lang="en-US" sz="2000" b="1" dirty="0" smtClean="0">
                <a:solidFill>
                  <a:schemeClr val="tx2">
                    <a:lumMod val="60000"/>
                    <a:lumOff val="40000"/>
                  </a:schemeClr>
                </a:solidFill>
                <a:latin typeface="Copperplate Gothic Bold" pitchFamily="34" charset="0"/>
              </a:rPr>
              <a:t>			</a:t>
            </a:r>
            <a:r>
              <a:rPr lang="en-US" sz="1600" b="1" dirty="0" smtClean="0">
                <a:solidFill>
                  <a:schemeClr val="tx2">
                    <a:lumMod val="60000"/>
                    <a:lumOff val="40000"/>
                  </a:schemeClr>
                </a:solidFill>
                <a:latin typeface="Copperplate Gothic Bold" pitchFamily="34" charset="0"/>
              </a:rPr>
              <a:t>   </a:t>
            </a:r>
            <a:r>
              <a:rPr lang="en-US" sz="1600" b="1" dirty="0" smtClean="0">
                <a:solidFill>
                  <a:schemeClr val="accent2">
                    <a:lumMod val="75000"/>
                  </a:schemeClr>
                </a:solidFill>
                <a:latin typeface="Copperplate Gothic Bold" pitchFamily="34" charset="0"/>
              </a:rPr>
              <a:t>Former  Insurance commissioner, </a:t>
            </a:r>
          </a:p>
          <a:p>
            <a:pPr algn="r">
              <a:defRPr/>
            </a:pPr>
            <a:r>
              <a:rPr lang="en-US" sz="1600" b="1" dirty="0" smtClean="0">
                <a:solidFill>
                  <a:schemeClr val="accent2">
                    <a:lumMod val="75000"/>
                  </a:schemeClr>
                </a:solidFill>
                <a:latin typeface="Copperplate Gothic Bold" pitchFamily="34" charset="0"/>
              </a:rPr>
              <a:t>				ESI Corporation,  Govt. of India &amp; Communication Advisor, IRDAI AND </a:t>
            </a:r>
          </a:p>
          <a:p>
            <a:pPr algn="r">
              <a:defRPr/>
            </a:pPr>
            <a:r>
              <a:rPr lang="en-US" sz="1600" b="1" dirty="0" smtClean="0">
                <a:solidFill>
                  <a:schemeClr val="accent2">
                    <a:lumMod val="75000"/>
                  </a:schemeClr>
                </a:solidFill>
                <a:latin typeface="Copperplate Gothic Bold" pitchFamily="34" charset="0"/>
              </a:rPr>
              <a:t>NOW  @ INDO -GERMAN FOCAL POINT FOR INDIA,DGUV</a:t>
            </a:r>
          </a:p>
          <a:p>
            <a:endParaRPr lang="en-US" sz="2000" b="1" dirty="0" smtClean="0">
              <a:solidFill>
                <a:schemeClr val="accent2">
                  <a:lumMod val="75000"/>
                </a:schemeClr>
              </a:solidFill>
              <a:latin typeface="Copperplate Gothic Bold" pitchFamily="34" charset="0"/>
            </a:endParaRPr>
          </a:p>
          <a:p>
            <a:pPr algn="r">
              <a:lnSpc>
                <a:spcPct val="70000"/>
              </a:lnSpc>
              <a:spcBef>
                <a:spcPct val="50000"/>
              </a:spcBef>
            </a:pPr>
            <a:r>
              <a:rPr lang="en-US" sz="2000" b="1" dirty="0" smtClean="0">
                <a:solidFill>
                  <a:schemeClr val="accent2">
                    <a:lumMod val="75000"/>
                  </a:schemeClr>
                </a:solidFill>
                <a:latin typeface="Comic Sans MS" pitchFamily="66" charset="0"/>
                <a:cs typeface="Times New Roman" pitchFamily="18" charset="0"/>
              </a:rPr>
              <a:t>				          Mail Id-focalpointindia.dguv@gmail.com</a:t>
            </a:r>
            <a:endParaRPr lang="en-US" sz="1400" b="1" dirty="0">
              <a:solidFill>
                <a:schemeClr val="accent2">
                  <a:lumMod val="75000"/>
                </a:schemeClr>
              </a:solidFill>
              <a:latin typeface="Comic Sans MS" pitchFamily="66" charset="0"/>
            </a:endParaRPr>
          </a:p>
        </p:txBody>
      </p:sp>
      <p:sp>
        <p:nvSpPr>
          <p:cNvPr id="4" name="Rectangle 3"/>
          <p:cNvSpPr/>
          <p:nvPr/>
        </p:nvSpPr>
        <p:spPr>
          <a:xfrm>
            <a:off x="2353962" y="1355725"/>
            <a:ext cx="6332838" cy="3020599"/>
          </a:xfrm>
          <a:prstGeom prst="rect">
            <a:avLst/>
          </a:prstGeom>
          <a:noFill/>
        </p:spPr>
        <p:txBody>
          <a:bodyPr wrap="square" lIns="65306" tIns="32653" rIns="65306" bIns="32653">
            <a:spAutoFit/>
            <a:scene3d>
              <a:camera prst="perspectiveContrastingRightFacing"/>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9600" b="1" spc="36"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Lucida Handwriting" pitchFamily="66" charset="0"/>
                <a:cs typeface="+mn-cs"/>
              </a:rPr>
              <a:t>Thank You</a:t>
            </a:r>
          </a:p>
        </p:txBody>
      </p:sp>
      <p:pic>
        <p:nvPicPr>
          <p:cNvPr id="1028" name="Picture 4" descr="C:\Documents and Settings\programmer1\Desktop\Sahy sir\Sahu sir edited.JPG"/>
          <p:cNvPicPr>
            <a:picLocks noChangeAspect="1" noChangeArrowheads="1"/>
          </p:cNvPicPr>
          <p:nvPr/>
        </p:nvPicPr>
        <p:blipFill>
          <a:blip r:embed="rId3"/>
          <a:srcRect/>
          <a:stretch>
            <a:fillRect/>
          </a:stretch>
        </p:blipFill>
        <p:spPr bwMode="auto">
          <a:xfrm>
            <a:off x="1" y="-23283"/>
            <a:ext cx="2819399" cy="6881283"/>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hidden="1"/>
          <p:cNvGraphicFramePr>
            <a:graphicFrameLocks noChangeAspect="1"/>
          </p:cNvGraphicFramePr>
          <p:nvPr>
            <p:extLst>
              <p:ext uri="{D42A27DB-BD31-4B8C-83A1-F6EECF244321}">
                <p14:modId xmlns:p14="http://schemas.microsoft.com/office/powerpoint/2010/main" xmlns="" val="455869072"/>
              </p:ext>
            </p:extLst>
          </p:nvPr>
        </p:nvGraphicFramePr>
        <p:xfrm>
          <a:off x="1588" y="1588"/>
          <a:ext cx="1587" cy="1587"/>
        </p:xfrm>
        <a:graphic>
          <a:graphicData uri="http://schemas.openxmlformats.org/presentationml/2006/ole">
            <p:oleObj spid="_x0000_s3074" name="think-cell Folie" r:id="rId4" imgW="360" imgH="360" progId="">
              <p:embed/>
            </p:oleObj>
          </a:graphicData>
        </a:graphic>
      </p:graphicFrame>
      <p:sp>
        <p:nvSpPr>
          <p:cNvPr id="2131" name="Title 2130"/>
          <p:cNvSpPr>
            <a:spLocks noGrp="1"/>
          </p:cNvSpPr>
          <p:nvPr>
            <p:ph type="title"/>
          </p:nvPr>
        </p:nvSpPr>
        <p:spPr>
          <a:xfrm>
            <a:off x="0" y="331787"/>
            <a:ext cx="9144000" cy="1268413"/>
          </a:xfrm>
        </p:spPr>
        <p:txBody>
          <a:bodyPr>
            <a:normAutofit fontScale="90000"/>
          </a:bodyPr>
          <a:lstStyle/>
          <a:p>
            <a:r>
              <a:rPr lang="en-US" b="0" dirty="0" smtClean="0">
                <a:solidFill>
                  <a:srgbClr val="0070C0"/>
                </a:solidFill>
                <a:effectLst>
                  <a:outerShdw blurRad="38100" dist="38100" dir="2700000" algn="tl">
                    <a:srgbClr val="000000">
                      <a:alpha val="43137"/>
                    </a:srgbClr>
                  </a:outerShdw>
                </a:effectLst>
                <a:latin typeface="Arial" charset="0"/>
                <a:cs typeface="Arial" charset="0"/>
              </a:rPr>
              <a:t>The Present Scenario in India </a:t>
            </a:r>
            <a:br>
              <a:rPr lang="en-US" b="0" dirty="0" smtClean="0">
                <a:solidFill>
                  <a:srgbClr val="0070C0"/>
                </a:solidFill>
                <a:effectLst>
                  <a:outerShdw blurRad="38100" dist="38100" dir="2700000" algn="tl">
                    <a:srgbClr val="000000">
                      <a:alpha val="43137"/>
                    </a:srgbClr>
                  </a:outerShdw>
                </a:effectLst>
                <a:latin typeface="Arial" charset="0"/>
                <a:cs typeface="Arial" charset="0"/>
              </a:rPr>
            </a:br>
            <a:r>
              <a:rPr lang="en-US" b="0" dirty="0" smtClean="0">
                <a:solidFill>
                  <a:srgbClr val="0070C0"/>
                </a:solidFill>
                <a:effectLst>
                  <a:outerShdw blurRad="38100" dist="38100" dir="2700000" algn="tl">
                    <a:srgbClr val="000000">
                      <a:alpha val="43137"/>
                    </a:srgbClr>
                  </a:outerShdw>
                </a:effectLst>
                <a:latin typeface="Arial" charset="0"/>
                <a:cs typeface="Arial" charset="0"/>
              </a:rPr>
              <a:t>Safety</a:t>
            </a:r>
            <a:br>
              <a:rPr lang="en-US" b="0" dirty="0" smtClean="0">
                <a:solidFill>
                  <a:srgbClr val="0070C0"/>
                </a:solidFill>
                <a:effectLst>
                  <a:outerShdw blurRad="38100" dist="38100" dir="2700000" algn="tl">
                    <a:srgbClr val="000000">
                      <a:alpha val="43137"/>
                    </a:srgbClr>
                  </a:outerShdw>
                </a:effectLst>
                <a:latin typeface="Arial" charset="0"/>
                <a:cs typeface="Arial" charset="0"/>
              </a:rPr>
            </a:br>
            <a:endParaRPr lang="en-US" b="0" i="1" dirty="0">
              <a:solidFill>
                <a:srgbClr val="0070C0"/>
              </a:solidFill>
              <a:effectLst>
                <a:outerShdw blurRad="38100" dist="38100" dir="2700000" algn="tl">
                  <a:srgbClr val="000000">
                    <a:alpha val="43137"/>
                  </a:srgbClr>
                </a:outerShdw>
              </a:effectLst>
            </a:endParaRPr>
          </a:p>
        </p:txBody>
      </p:sp>
      <p:pic>
        <p:nvPicPr>
          <p:cNvPr id="135171" name="Picture 3" descr="D:\EHS\Pictures\Other-News-1-Image---ILO[1].png"/>
          <p:cNvPicPr>
            <a:picLocks noChangeAspect="1" noChangeArrowheads="1"/>
          </p:cNvPicPr>
          <p:nvPr/>
        </p:nvPicPr>
        <p:blipFill>
          <a:blip r:embed="rId5" cstate="email"/>
          <a:srcRect/>
          <a:stretch>
            <a:fillRect/>
          </a:stretch>
        </p:blipFill>
        <p:spPr bwMode="auto">
          <a:xfrm>
            <a:off x="174170" y="1339482"/>
            <a:ext cx="2360024" cy="1770018"/>
          </a:xfrm>
          <a:prstGeom prst="rect">
            <a:avLst/>
          </a:prstGeom>
          <a:noFill/>
        </p:spPr>
      </p:pic>
      <p:sp>
        <p:nvSpPr>
          <p:cNvPr id="12" name="TextBox 11"/>
          <p:cNvSpPr txBox="1"/>
          <p:nvPr/>
        </p:nvSpPr>
        <p:spPr>
          <a:xfrm>
            <a:off x="3408686" y="1616886"/>
            <a:ext cx="5670006" cy="1218795"/>
          </a:xfrm>
          <a:prstGeom prst="rect">
            <a:avLst/>
          </a:prstGeom>
          <a:noFill/>
        </p:spPr>
        <p:txBody>
          <a:bodyPr wrap="square" lIns="0" tIns="0" rIns="0" bIns="0" rtlCol="0">
            <a:spAutoFit/>
          </a:bodyPr>
          <a:lstStyle/>
          <a:p>
            <a:pPr marL="234950" indent="-234950">
              <a:lnSpc>
                <a:spcPct val="110000"/>
              </a:lnSpc>
              <a:spcBef>
                <a:spcPts val="0"/>
              </a:spcBef>
              <a:buFont typeface="Wingdings" pitchFamily="2" charset="2"/>
              <a:buChar char="Ø"/>
            </a:pPr>
            <a:r>
              <a:rPr lang="en-US" dirty="0" smtClean="0">
                <a:solidFill>
                  <a:schemeClr val="tx1"/>
                </a:solidFill>
                <a:latin typeface="Calibri" pitchFamily="34" charset="0"/>
                <a:cs typeface="Calibri" pitchFamily="34" charset="0"/>
              </a:rPr>
              <a:t>403,000 people in India die every year  due to work related  issues</a:t>
            </a:r>
          </a:p>
          <a:p>
            <a:pPr marL="234950" indent="-234950">
              <a:lnSpc>
                <a:spcPct val="110000"/>
              </a:lnSpc>
              <a:spcBef>
                <a:spcPts val="0"/>
              </a:spcBef>
            </a:pPr>
            <a:endParaRPr lang="en-US" dirty="0" smtClean="0">
              <a:solidFill>
                <a:schemeClr val="tx1"/>
              </a:solidFill>
              <a:latin typeface="Calibri" pitchFamily="34" charset="0"/>
              <a:cs typeface="Calibri" pitchFamily="34" charset="0"/>
            </a:endParaRPr>
          </a:p>
          <a:p>
            <a:pPr>
              <a:lnSpc>
                <a:spcPct val="110000"/>
              </a:lnSpc>
              <a:spcBef>
                <a:spcPts val="0"/>
              </a:spcBef>
              <a:buFont typeface="Wingdings" pitchFamily="2" charset="2"/>
              <a:buChar char="Ø"/>
            </a:pPr>
            <a:r>
              <a:rPr lang="en-US" dirty="0" smtClean="0">
                <a:solidFill>
                  <a:schemeClr val="tx1"/>
                </a:solidFill>
                <a:latin typeface="Calibri" pitchFamily="34" charset="0"/>
                <a:cs typeface="Calibri" pitchFamily="34" charset="0"/>
              </a:rPr>
              <a:t> There are 46 deaths every hour</a:t>
            </a:r>
          </a:p>
        </p:txBody>
      </p:sp>
      <p:pic>
        <p:nvPicPr>
          <p:cNvPr id="135172" name="Picture 4" descr="D:\EHS\Pictures\du-pont-logo-32ADD59680-seeklogo.com[1].gif"/>
          <p:cNvPicPr>
            <a:picLocks noChangeAspect="1" noChangeArrowheads="1"/>
          </p:cNvPicPr>
          <p:nvPr/>
        </p:nvPicPr>
        <p:blipFill>
          <a:blip r:embed="rId6" cstate="email"/>
          <a:srcRect/>
          <a:stretch>
            <a:fillRect/>
          </a:stretch>
        </p:blipFill>
        <p:spPr bwMode="auto">
          <a:xfrm>
            <a:off x="351471" y="3069765"/>
            <a:ext cx="1857375" cy="1384663"/>
          </a:xfrm>
          <a:prstGeom prst="rect">
            <a:avLst/>
          </a:prstGeom>
          <a:noFill/>
        </p:spPr>
      </p:pic>
      <p:sp>
        <p:nvSpPr>
          <p:cNvPr id="14" name="TextBox 13"/>
          <p:cNvSpPr txBox="1"/>
          <p:nvPr/>
        </p:nvSpPr>
        <p:spPr>
          <a:xfrm>
            <a:off x="3404330" y="3545854"/>
            <a:ext cx="5670006" cy="606856"/>
          </a:xfrm>
          <a:prstGeom prst="rect">
            <a:avLst/>
          </a:prstGeom>
          <a:noFill/>
        </p:spPr>
        <p:txBody>
          <a:bodyPr wrap="square" lIns="0" tIns="0" rIns="0" bIns="0" rtlCol="0">
            <a:spAutoFit/>
          </a:bodyPr>
          <a:lstStyle/>
          <a:p>
            <a:pPr marL="287338" indent="-287338">
              <a:lnSpc>
                <a:spcPct val="110000"/>
              </a:lnSpc>
              <a:spcBef>
                <a:spcPts val="0"/>
              </a:spcBef>
              <a:buFont typeface="Wingdings" pitchFamily="2" charset="2"/>
              <a:buChar char="Ø"/>
            </a:pPr>
            <a:r>
              <a:rPr lang="en-US" dirty="0" smtClean="0">
                <a:solidFill>
                  <a:schemeClr val="tx1"/>
                </a:solidFill>
                <a:latin typeface="Calibri" pitchFamily="34" charset="0"/>
                <a:cs typeface="Calibri" pitchFamily="34" charset="0"/>
              </a:rPr>
              <a:t>9 out of every 100 employees meet with work related accidents annually </a:t>
            </a:r>
          </a:p>
        </p:txBody>
      </p:sp>
      <p:pic>
        <p:nvPicPr>
          <p:cNvPr id="135173" name="Picture 5" descr="D:\EHS\Pictures\logo[2].jpg"/>
          <p:cNvPicPr>
            <a:picLocks noChangeAspect="1" noChangeArrowheads="1"/>
          </p:cNvPicPr>
          <p:nvPr/>
        </p:nvPicPr>
        <p:blipFill>
          <a:blip r:embed="rId7" cstate="email"/>
          <a:srcRect/>
          <a:stretch>
            <a:fillRect/>
          </a:stretch>
        </p:blipFill>
        <p:spPr bwMode="auto">
          <a:xfrm>
            <a:off x="83002" y="4666010"/>
            <a:ext cx="2838450" cy="295275"/>
          </a:xfrm>
          <a:prstGeom prst="rect">
            <a:avLst/>
          </a:prstGeom>
          <a:noFill/>
        </p:spPr>
      </p:pic>
      <p:sp>
        <p:nvSpPr>
          <p:cNvPr id="15" name="TextBox 14"/>
          <p:cNvSpPr txBox="1"/>
          <p:nvPr/>
        </p:nvSpPr>
        <p:spPr>
          <a:xfrm>
            <a:off x="3413037" y="4612664"/>
            <a:ext cx="5508894" cy="609398"/>
          </a:xfrm>
          <a:prstGeom prst="rect">
            <a:avLst/>
          </a:prstGeom>
          <a:noFill/>
        </p:spPr>
        <p:txBody>
          <a:bodyPr wrap="square" lIns="0" tIns="0" rIns="0" bIns="0" rtlCol="0">
            <a:spAutoFit/>
          </a:bodyPr>
          <a:lstStyle/>
          <a:p>
            <a:pPr marL="287338" indent="-287338">
              <a:lnSpc>
                <a:spcPct val="110000"/>
              </a:lnSpc>
              <a:spcBef>
                <a:spcPts val="0"/>
              </a:spcBef>
              <a:buFont typeface="Wingdings" pitchFamily="2" charset="2"/>
              <a:buChar char="Ø"/>
            </a:pPr>
            <a:r>
              <a:rPr lang="en-US" dirty="0" smtClean="0">
                <a:solidFill>
                  <a:schemeClr val="tx1"/>
                </a:solidFill>
                <a:latin typeface="Calibri" pitchFamily="34" charset="0"/>
                <a:cs typeface="Calibri" pitchFamily="34" charset="0"/>
              </a:rPr>
              <a:t>Fatal accident frequency rate in the construction sector is 15.8 per 1000 employees against 0.23 in USA </a:t>
            </a:r>
          </a:p>
        </p:txBody>
      </p:sp>
      <p:pic>
        <p:nvPicPr>
          <p:cNvPr id="135174" name="Picture 6" descr="D:\EHS\Pictures\NITI Aayog[1].jpg"/>
          <p:cNvPicPr>
            <a:picLocks noChangeAspect="1" noChangeArrowheads="1"/>
          </p:cNvPicPr>
          <p:nvPr/>
        </p:nvPicPr>
        <p:blipFill>
          <a:blip r:embed="rId8" cstate="email"/>
          <a:srcRect/>
          <a:stretch>
            <a:fillRect/>
          </a:stretch>
        </p:blipFill>
        <p:spPr bwMode="auto">
          <a:xfrm>
            <a:off x="143693" y="5666014"/>
            <a:ext cx="2467792" cy="910251"/>
          </a:xfrm>
          <a:prstGeom prst="rect">
            <a:avLst/>
          </a:prstGeom>
          <a:noFill/>
        </p:spPr>
      </p:pic>
      <p:sp>
        <p:nvSpPr>
          <p:cNvPr id="19" name="TextBox 18"/>
          <p:cNvSpPr txBox="1"/>
          <p:nvPr/>
        </p:nvSpPr>
        <p:spPr>
          <a:xfrm>
            <a:off x="3395622" y="5849282"/>
            <a:ext cx="5670006" cy="609398"/>
          </a:xfrm>
          <a:prstGeom prst="rect">
            <a:avLst/>
          </a:prstGeom>
          <a:noFill/>
        </p:spPr>
        <p:txBody>
          <a:bodyPr wrap="square" lIns="0" tIns="0" rIns="0" bIns="0" rtlCol="0">
            <a:spAutoFit/>
          </a:bodyPr>
          <a:lstStyle/>
          <a:p>
            <a:pPr marL="287338" indent="-287338">
              <a:lnSpc>
                <a:spcPct val="110000"/>
              </a:lnSpc>
              <a:spcBef>
                <a:spcPts val="0"/>
              </a:spcBef>
              <a:buFont typeface="Wingdings" pitchFamily="2" charset="2"/>
              <a:buChar char="Ø"/>
            </a:pPr>
            <a:r>
              <a:rPr lang="en-US" dirty="0" smtClean="0">
                <a:solidFill>
                  <a:schemeClr val="tx1"/>
                </a:solidFill>
                <a:latin typeface="Calibri" pitchFamily="34" charset="0"/>
                <a:cs typeface="Calibri" pitchFamily="34" charset="0"/>
              </a:rPr>
              <a:t>Every 2 minutes a person dies in a road accident. 3% of total GDP is lost annually  </a:t>
            </a:r>
          </a:p>
        </p:txBody>
      </p:sp>
      <p:cxnSp>
        <p:nvCxnSpPr>
          <p:cNvPr id="21" name="Straight Connector 20"/>
          <p:cNvCxnSpPr/>
          <p:nvPr/>
        </p:nvCxnSpPr>
        <p:spPr bwMode="auto">
          <a:xfrm>
            <a:off x="222068" y="3291840"/>
            <a:ext cx="8660675" cy="0"/>
          </a:xfrm>
          <a:prstGeom prst="line">
            <a:avLst/>
          </a:prstGeom>
          <a:solidFill>
            <a:schemeClr val="tx2"/>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Connector 23"/>
          <p:cNvCxnSpPr/>
          <p:nvPr/>
        </p:nvCxnSpPr>
        <p:spPr bwMode="auto">
          <a:xfrm>
            <a:off x="222068" y="4489280"/>
            <a:ext cx="8660675" cy="0"/>
          </a:xfrm>
          <a:prstGeom prst="line">
            <a:avLst/>
          </a:prstGeom>
          <a:solidFill>
            <a:schemeClr val="tx2"/>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Connector 24"/>
          <p:cNvCxnSpPr/>
          <p:nvPr/>
        </p:nvCxnSpPr>
        <p:spPr bwMode="auto">
          <a:xfrm>
            <a:off x="222068" y="5455942"/>
            <a:ext cx="8660675" cy="0"/>
          </a:xfrm>
          <a:prstGeom prst="line">
            <a:avLst/>
          </a:prstGeom>
          <a:solidFill>
            <a:schemeClr val="tx2"/>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pic>
        <p:nvPicPr>
          <p:cNvPr id="16" name="Picture 2"/>
          <p:cNvPicPr>
            <a:picLocks noChangeAspect="1" noChangeArrowheads="1"/>
          </p:cNvPicPr>
          <p:nvPr/>
        </p:nvPicPr>
        <p:blipFill>
          <a:blip r:embed="rId9" cstate="print"/>
          <a:srcRect l="5882" t="4444" r="77311" b="77778"/>
          <a:stretch>
            <a:fillRect/>
          </a:stretch>
        </p:blipFill>
        <p:spPr bwMode="auto">
          <a:xfrm>
            <a:off x="0" y="0"/>
            <a:ext cx="1219200" cy="975360"/>
          </a:xfrm>
          <a:prstGeom prst="rect">
            <a:avLst/>
          </a:prstGeom>
          <a:noFill/>
          <a:ln w="9525">
            <a:noFill/>
            <a:miter lim="800000"/>
            <a:headEnd/>
            <a:tailEnd/>
          </a:ln>
          <a:effectLst/>
        </p:spPr>
      </p:pic>
      <p:pic>
        <p:nvPicPr>
          <p:cNvPr id="17" name="Picture 2"/>
          <p:cNvPicPr>
            <a:picLocks noChangeAspect="1" noChangeArrowheads="1"/>
          </p:cNvPicPr>
          <p:nvPr/>
        </p:nvPicPr>
        <p:blipFill>
          <a:blip r:embed="rId9" cstate="print"/>
          <a:srcRect l="63025" t="5555" r="5042" b="76667"/>
          <a:stretch>
            <a:fillRect/>
          </a:stretch>
        </p:blipFill>
        <p:spPr bwMode="auto">
          <a:xfrm>
            <a:off x="7924800" y="0"/>
            <a:ext cx="1219200" cy="83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subTitle" idx="1"/>
          </p:nvPr>
        </p:nvSpPr>
        <p:spPr>
          <a:xfrm>
            <a:off x="304800" y="1066800"/>
            <a:ext cx="8458200" cy="5505450"/>
          </a:xfrm>
        </p:spPr>
        <p:txBody>
          <a:bodyPr/>
          <a:lstStyle/>
          <a:p>
            <a:pPr marL="339725" lvl="0" indent="-339725" algn="just">
              <a:buFont typeface="Wingdings" pitchFamily="2" charset="2"/>
              <a:buChar char="q"/>
            </a:pPr>
            <a:r>
              <a:rPr lang="en-US" sz="1800" b="1" dirty="0" smtClean="0">
                <a:solidFill>
                  <a:srgbClr val="002060"/>
                </a:solidFill>
                <a:latin typeface="Arial Narrow" pitchFamily="34" charset="0"/>
              </a:rPr>
              <a:t>In a country of one billion population, hardly 20% of population stands covered into some or other social security schemes that too in organized sector. Those are namely ESI Act, PF Act, RSBY of Government of India, besides commercial Insurance Schemes of public and private ones administered by LIC, GIC and SBI etc. </a:t>
            </a:r>
          </a:p>
          <a:p>
            <a:pPr marL="339725" lvl="0" indent="-339725" algn="just">
              <a:buFont typeface="Wingdings" pitchFamily="2" charset="2"/>
              <a:buChar char="q"/>
            </a:pPr>
            <a:endParaRPr lang="en-US" sz="300" b="1" dirty="0" smtClean="0">
              <a:solidFill>
                <a:srgbClr val="002060"/>
              </a:solidFill>
              <a:latin typeface="Arial Narrow" pitchFamily="34" charset="0"/>
            </a:endParaRPr>
          </a:p>
          <a:p>
            <a:pPr marL="339725" lvl="0" indent="-339725" algn="just">
              <a:buFont typeface="Wingdings" pitchFamily="2" charset="2"/>
              <a:buChar char="q"/>
            </a:pPr>
            <a:r>
              <a:rPr lang="en-US" sz="1800" b="1" dirty="0" smtClean="0">
                <a:solidFill>
                  <a:srgbClr val="002060"/>
                </a:solidFill>
                <a:latin typeface="Arial Narrow" pitchFamily="34" charset="0"/>
              </a:rPr>
              <a:t>Any country less than 223 Doctors and nursing staff per 10,000 population faces a crisis (As per WHO study). India has 19, considerably much less in States like Bihar, Jharkhand, Odisha and U.P. The problem is acute in rural areas where majority of Indians live.</a:t>
            </a:r>
          </a:p>
          <a:p>
            <a:pPr marL="339725" lvl="0" indent="-339725" algn="just">
              <a:buFont typeface="Wingdings" pitchFamily="2" charset="2"/>
              <a:buChar char="q"/>
            </a:pPr>
            <a:endParaRPr lang="en-US" sz="1050" b="1" dirty="0" smtClean="0">
              <a:solidFill>
                <a:srgbClr val="002060"/>
              </a:solidFill>
              <a:latin typeface="Arial Narrow" pitchFamily="34" charset="0"/>
            </a:endParaRPr>
          </a:p>
          <a:p>
            <a:pPr marL="339725" lvl="0" indent="-339725" algn="just">
              <a:buFont typeface="Wingdings" pitchFamily="2" charset="2"/>
              <a:buChar char="q"/>
            </a:pPr>
            <a:r>
              <a:rPr lang="en-US" sz="1800" b="1" dirty="0" smtClean="0">
                <a:solidFill>
                  <a:srgbClr val="002060"/>
                </a:solidFill>
                <a:latin typeface="Arial Narrow" pitchFamily="34" charset="0"/>
              </a:rPr>
              <a:t>Private sector provides more than 70% of the hospital beds only 10% to 20% of population have public health care. (McKinsey Study).</a:t>
            </a:r>
          </a:p>
          <a:p>
            <a:pPr marL="339725" lvl="0" indent="-339725" algn="just">
              <a:buFont typeface="Wingdings" pitchFamily="2" charset="2"/>
              <a:buChar char="q"/>
            </a:pPr>
            <a:endParaRPr lang="en-US" sz="1050" b="1" dirty="0" smtClean="0">
              <a:solidFill>
                <a:srgbClr val="002060"/>
              </a:solidFill>
              <a:latin typeface="Arial Narrow" pitchFamily="34" charset="0"/>
            </a:endParaRPr>
          </a:p>
          <a:p>
            <a:pPr marL="339725" lvl="0" indent="-339725" algn="just">
              <a:buFont typeface="Wingdings" pitchFamily="2" charset="2"/>
              <a:buChar char="q"/>
            </a:pPr>
            <a:r>
              <a:rPr lang="en-US" sz="1800" b="1" dirty="0" smtClean="0">
                <a:solidFill>
                  <a:srgbClr val="002060"/>
                </a:solidFill>
                <a:latin typeface="Arial Narrow" pitchFamily="34" charset="0"/>
              </a:rPr>
              <a:t>India’s health Budget for 2015-16 is 2% of GDP resulting in out-of-product expenses amounting to almost 60 to 70% of income of general public. </a:t>
            </a:r>
          </a:p>
          <a:p>
            <a:pPr marL="339725" lvl="0" indent="-339725" algn="just">
              <a:buFont typeface="Wingdings" pitchFamily="2" charset="2"/>
              <a:buChar char="q"/>
            </a:pPr>
            <a:endParaRPr lang="en-US" sz="800" b="1" dirty="0" smtClean="0">
              <a:solidFill>
                <a:srgbClr val="002060"/>
              </a:solidFill>
              <a:latin typeface="Arial Narrow" pitchFamily="34" charset="0"/>
            </a:endParaRPr>
          </a:p>
          <a:p>
            <a:pPr marL="339725" lvl="0" indent="-339725" algn="just">
              <a:buFont typeface="Wingdings" pitchFamily="2" charset="2"/>
              <a:buChar char="q"/>
            </a:pPr>
            <a:r>
              <a:rPr lang="en-US" sz="1800" b="1" dirty="0" smtClean="0">
                <a:solidFill>
                  <a:srgbClr val="002060"/>
                </a:solidFill>
                <a:latin typeface="Arial Narrow" pitchFamily="34" charset="0"/>
              </a:rPr>
              <a:t>Some 300 million Indians slip into poverty if they face health problem.</a:t>
            </a:r>
          </a:p>
          <a:p>
            <a:pPr marL="339725" lvl="0" indent="-339725" algn="just">
              <a:buFont typeface="Wingdings" pitchFamily="2" charset="2"/>
              <a:buChar char="q"/>
            </a:pPr>
            <a:endParaRPr lang="en-US" sz="400" b="1" dirty="0" smtClean="0">
              <a:solidFill>
                <a:srgbClr val="002060"/>
              </a:solidFill>
              <a:latin typeface="Arial Narrow" pitchFamily="34" charset="0"/>
            </a:endParaRPr>
          </a:p>
          <a:p>
            <a:pPr marL="339725" lvl="0" indent="-339725" algn="just">
              <a:buFont typeface="Wingdings" pitchFamily="2" charset="2"/>
              <a:buChar char="q"/>
            </a:pPr>
            <a:r>
              <a:rPr lang="en-US" sz="1800" b="1" dirty="0" smtClean="0">
                <a:solidFill>
                  <a:srgbClr val="002060"/>
                </a:solidFill>
                <a:latin typeface="Arial Narrow" pitchFamily="34" charset="0"/>
              </a:rPr>
              <a:t>10 million domestic workers in our country -  no social security in any form.</a:t>
            </a:r>
          </a:p>
          <a:p>
            <a:pPr marL="339725" lvl="0" indent="-339725" algn="just">
              <a:buFont typeface="Wingdings" pitchFamily="2" charset="2"/>
              <a:buChar char="q"/>
            </a:pPr>
            <a:r>
              <a:rPr lang="en-US" sz="1800" b="1" dirty="0" smtClean="0">
                <a:solidFill>
                  <a:srgbClr val="002060"/>
                </a:solidFill>
                <a:latin typeface="Arial Narrow" pitchFamily="34" charset="0"/>
              </a:rPr>
              <a:t>Approximately 40 million construction workers in the country and only 4 million stands covered under Insurance schemes. </a:t>
            </a:r>
          </a:p>
          <a:p>
            <a:pPr marL="609527" indent="-609527" algn="just">
              <a:lnSpc>
                <a:spcPct val="80000"/>
              </a:lnSpc>
              <a:buFontTx/>
              <a:buAutoNum type="arabicPeriod"/>
              <a:defRPr/>
            </a:pPr>
            <a:endParaRPr lang="en-GB" sz="2400" dirty="0">
              <a:solidFill>
                <a:srgbClr val="002060"/>
              </a:solidFill>
            </a:endParaRPr>
          </a:p>
        </p:txBody>
      </p:sp>
      <p:sp>
        <p:nvSpPr>
          <p:cNvPr id="4" name="Rectangle 1049"/>
          <p:cNvSpPr>
            <a:spLocks noGrp="1" noChangeArrowheads="1"/>
          </p:cNvSpPr>
          <p:nvPr>
            <p:ph type="sldNum" sz="quarter" idx="12"/>
          </p:nvPr>
        </p:nvSpPr>
        <p:spPr/>
        <p:txBody>
          <a:bodyPr lIns="91429" tIns="45715" rIns="91429" bIns="45715"/>
          <a:lstStyle/>
          <a:p>
            <a:pPr>
              <a:defRPr/>
            </a:pPr>
            <a:fld id="{F028CFA9-DA4F-494B-9CAB-488E5994508D}" type="slidenum">
              <a:rPr lang="en-US">
                <a:solidFill>
                  <a:srgbClr val="002060"/>
                </a:solidFill>
              </a:rPr>
              <a:pPr>
                <a:defRPr/>
              </a:pPr>
              <a:t>6</a:t>
            </a:fld>
            <a:endParaRPr lang="en-US" dirty="0">
              <a:solidFill>
                <a:srgbClr val="002060"/>
              </a:solidFill>
            </a:endParaRPr>
          </a:p>
        </p:txBody>
      </p:sp>
      <p:sp>
        <p:nvSpPr>
          <p:cNvPr id="7" name="Title 1"/>
          <p:cNvSpPr txBox="1">
            <a:spLocks/>
          </p:cNvSpPr>
          <p:nvPr/>
        </p:nvSpPr>
        <p:spPr>
          <a:xfrm>
            <a:off x="457200" y="76200"/>
            <a:ext cx="8458200" cy="1143000"/>
          </a:xfrm>
          <a:prstGeom prst="rect">
            <a:avLst/>
          </a:prstGeom>
        </p:spPr>
        <p:txBody>
          <a:bodyPr vert="horz" lIns="45720" tIns="0" rIns="45720" bIns="0" anchor="b">
            <a:normAutofit fontScale="60000" lnSpcReduction="20000"/>
            <a:scene3d>
              <a:camera prst="orthographicFront"/>
              <a:lightRig rig="soft" dir="t">
                <a:rot lat="0" lon="0" rev="1722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sng" strike="noStrike" kern="1200" cap="all" spc="0" normalizeH="0" baseline="0" noProof="0" dirty="0" smtClean="0">
                <a:ln w="6350">
                  <a:noFill/>
                </a:ln>
                <a:solidFill>
                  <a:srgbClr val="002060"/>
                </a:solidFill>
                <a:effectLst>
                  <a:outerShdw blurRad="127000" dist="200000" dir="2700000" algn="tl" rotWithShape="0">
                    <a:srgbClr val="000000">
                      <a:alpha val="30000"/>
                    </a:srgbClr>
                  </a:outerShdw>
                </a:effectLst>
                <a:uLnTx/>
                <a:uFillTx/>
                <a:latin typeface="+mj-lt"/>
                <a:ea typeface="+mj-ea"/>
                <a:cs typeface="+mj-cs"/>
              </a:rPr>
              <a:t/>
            </a:r>
            <a:br>
              <a:rPr kumimoji="0" lang="en-US" sz="4800" b="1" i="0" u="sng" strike="noStrike" kern="1200" cap="all" spc="0" normalizeH="0" baseline="0" noProof="0" dirty="0" smtClean="0">
                <a:ln w="6350">
                  <a:noFill/>
                </a:ln>
                <a:solidFill>
                  <a:srgbClr val="002060"/>
                </a:solidFill>
                <a:effectLst>
                  <a:outerShdw blurRad="127000" dist="200000" dir="2700000" algn="tl" rotWithShape="0">
                    <a:srgbClr val="000000">
                      <a:alpha val="30000"/>
                    </a:srgbClr>
                  </a:outerShdw>
                </a:effectLst>
                <a:uLnTx/>
                <a:uFillTx/>
                <a:latin typeface="+mj-lt"/>
                <a:ea typeface="+mj-ea"/>
                <a:cs typeface="+mj-cs"/>
              </a:rPr>
            </a:br>
            <a:r>
              <a:rPr kumimoji="0" lang="en-US" sz="5300" b="1" i="0" strike="noStrike" kern="1200" cap="all" spc="0" normalizeH="0" baseline="0" noProof="0" dirty="0" smtClean="0">
                <a:ln w="6350">
                  <a:noFill/>
                </a:ln>
                <a:solidFill>
                  <a:srgbClr val="002060"/>
                </a:solidFill>
                <a:effectLst>
                  <a:outerShdw blurRad="38100" dist="38100" dir="2700000" algn="tl">
                    <a:srgbClr val="000000">
                      <a:alpha val="43137"/>
                    </a:srgbClr>
                  </a:outerShdw>
                </a:effectLst>
                <a:uLnTx/>
                <a:uFillTx/>
                <a:latin typeface="Arial Narrow" pitchFamily="34" charset="0"/>
                <a:ea typeface="+mj-ea"/>
                <a:cs typeface="+mj-cs"/>
              </a:rPr>
              <a:t>FEW FACTS ABOUT SOCIAL SECURITY</a:t>
            </a:r>
            <a:r>
              <a:rPr kumimoji="0" lang="en-US" sz="5300" b="1" i="0" strike="noStrike" kern="1200" cap="all" spc="0" normalizeH="0" baseline="0" noProof="0" dirty="0" smtClean="0">
                <a:ln w="6350">
                  <a:noFill/>
                </a:ln>
                <a:solidFill>
                  <a:srgbClr val="002060"/>
                </a:solidFill>
                <a:uLnTx/>
                <a:uFillTx/>
                <a:latin typeface="+mj-lt"/>
                <a:ea typeface="+mj-ea"/>
                <a:cs typeface="+mj-cs"/>
              </a:rPr>
              <a:t/>
            </a:r>
            <a:br>
              <a:rPr kumimoji="0" lang="en-US" sz="5300" b="1" i="0" strike="noStrike" kern="1200" cap="all" spc="0" normalizeH="0" baseline="0" noProof="0" dirty="0" smtClean="0">
                <a:ln w="6350">
                  <a:noFill/>
                </a:ln>
                <a:solidFill>
                  <a:srgbClr val="002060"/>
                </a:solidFill>
                <a:uLnTx/>
                <a:uFillTx/>
                <a:latin typeface="+mj-lt"/>
                <a:ea typeface="+mj-ea"/>
                <a:cs typeface="+mj-cs"/>
              </a:rPr>
            </a:br>
            <a:endParaRPr kumimoji="0" lang="en-US" sz="5300" b="1" i="0" strike="noStrike" kern="1200" cap="all" spc="0" normalizeH="0" baseline="0" noProof="0" dirty="0">
              <a:ln w="6350">
                <a:noFill/>
              </a:ln>
              <a:solidFill>
                <a:srgbClr val="002060"/>
              </a:solidFill>
              <a:uLnTx/>
              <a:uFillTx/>
              <a:latin typeface="+mj-lt"/>
              <a:ea typeface="+mj-ea"/>
              <a:cs typeface="+mj-cs"/>
            </a:endParaRPr>
          </a:p>
        </p:txBody>
      </p:sp>
      <p:pic>
        <p:nvPicPr>
          <p:cNvPr id="5" name="Picture 2"/>
          <p:cNvPicPr>
            <a:picLocks noChangeAspect="1" noChangeArrowheads="1"/>
          </p:cNvPicPr>
          <p:nvPr/>
        </p:nvPicPr>
        <p:blipFill>
          <a:blip r:embed="rId3" cstate="print"/>
          <a:srcRect l="5882" t="4444" r="77311" b="77778"/>
          <a:stretch>
            <a:fillRect/>
          </a:stretch>
        </p:blipFill>
        <p:spPr bwMode="auto">
          <a:xfrm>
            <a:off x="0" y="0"/>
            <a:ext cx="1447800" cy="114300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63025" t="5555" r="5042" b="76667"/>
          <a:stretch>
            <a:fillRect/>
          </a:stretch>
        </p:blipFill>
        <p:spPr bwMode="auto">
          <a:xfrm>
            <a:off x="7924800" y="0"/>
            <a:ext cx="1219200" cy="1066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10.10.17\scan\jawahar\10-09-2015-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1296794"/>
            <a:ext cx="8153400" cy="548532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noChangeArrowheads="1"/>
          </p:cNvPicPr>
          <p:nvPr/>
        </p:nvPicPr>
        <p:blipFill>
          <a:blip r:embed="rId3"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l="63025" t="5555" r="5042" b="76667"/>
          <a:stretch>
            <a:fillRect/>
          </a:stretch>
        </p:blipFill>
        <p:spPr bwMode="auto">
          <a:xfrm>
            <a:off x="6781800" y="0"/>
            <a:ext cx="2362200" cy="1219200"/>
          </a:xfrm>
          <a:prstGeom prst="rect">
            <a:avLst/>
          </a:prstGeom>
          <a:noFill/>
          <a:ln w="9525">
            <a:noFill/>
            <a:miter lim="800000"/>
            <a:headEnd/>
            <a:tailEnd/>
          </a:ln>
          <a:effectLst/>
        </p:spPr>
      </p:pic>
    </p:spTree>
    <p:extLst>
      <p:ext uri="{BB962C8B-B14F-4D97-AF65-F5344CB8AC3E}">
        <p14:creationId xmlns:p14="http://schemas.microsoft.com/office/powerpoint/2010/main" xmlns="" val="1357167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381000" y="381000"/>
            <a:ext cx="8315099" cy="669018"/>
          </a:xfrm>
        </p:spPr>
        <p:txBody>
          <a:bodyPr>
            <a:noAutofit/>
          </a:bodyPr>
          <a:lstStyle/>
          <a:p>
            <a:r>
              <a:rPr lang="en-US" sz="2800" dirty="0" smtClean="0">
                <a:solidFill>
                  <a:srgbClr val="002060"/>
                </a:solidFill>
                <a:effectLst/>
                <a:latin typeface="Arial Narrow" pitchFamily="34" charset="0"/>
              </a:rPr>
              <a:t>Why Safety &amp; social security are important</a:t>
            </a:r>
            <a:endParaRPr lang="en-US" sz="2800" dirty="0">
              <a:solidFill>
                <a:srgbClr val="002060"/>
              </a:solidFill>
              <a:effectLst/>
              <a:latin typeface="Arial Narrow" pitchFamily="34" charset="0"/>
            </a:endParaRPr>
          </a:p>
        </p:txBody>
      </p:sp>
      <p:sp>
        <p:nvSpPr>
          <p:cNvPr id="57347" name="Rectangle 3"/>
          <p:cNvSpPr>
            <a:spLocks noGrp="1" noChangeArrowheads="1"/>
          </p:cNvSpPr>
          <p:nvPr>
            <p:ph type="subTitle" idx="1"/>
          </p:nvPr>
        </p:nvSpPr>
        <p:spPr>
          <a:xfrm>
            <a:off x="304800" y="1295400"/>
            <a:ext cx="8458200" cy="5276850"/>
          </a:xfrm>
        </p:spPr>
        <p:txBody>
          <a:bodyPr/>
          <a:lstStyle/>
          <a:p>
            <a:pPr marL="457200" lvl="0" indent="-398463" algn="just">
              <a:buFont typeface="Courier New" pitchFamily="49" charset="0"/>
              <a:buChar char="o"/>
            </a:pPr>
            <a:r>
              <a:rPr lang="en-US" sz="2400" dirty="0" smtClean="0">
                <a:solidFill>
                  <a:srgbClr val="002060"/>
                </a:solidFill>
              </a:rPr>
              <a:t>Maximum contractualization of jobs. </a:t>
            </a:r>
          </a:p>
          <a:p>
            <a:pPr marL="457200" lvl="0" indent="-398463" algn="just">
              <a:buFont typeface="Courier New" pitchFamily="49" charset="0"/>
              <a:buChar char="o"/>
            </a:pPr>
            <a:r>
              <a:rPr lang="en-US" sz="2400" dirty="0" smtClean="0">
                <a:solidFill>
                  <a:srgbClr val="002060"/>
                </a:solidFill>
              </a:rPr>
              <a:t>Migratory nature of workers - LPG Era.</a:t>
            </a:r>
          </a:p>
          <a:p>
            <a:pPr marL="457200" lvl="0" indent="-398463" algn="just">
              <a:buFont typeface="Courier New" pitchFamily="49" charset="0"/>
              <a:buChar char="o"/>
            </a:pPr>
            <a:r>
              <a:rPr lang="en-US" sz="2400" dirty="0" smtClean="0">
                <a:solidFill>
                  <a:srgbClr val="002060"/>
                </a:solidFill>
              </a:rPr>
              <a:t>Maximum unorganized workers (90%)</a:t>
            </a:r>
          </a:p>
          <a:p>
            <a:pPr marL="457200" lvl="0" indent="-398463" algn="just">
              <a:buFont typeface="Courier New" pitchFamily="49" charset="0"/>
              <a:buChar char="o"/>
            </a:pPr>
            <a:r>
              <a:rPr lang="en-US" sz="2400" dirty="0" smtClean="0">
                <a:solidFill>
                  <a:srgbClr val="002060"/>
                </a:solidFill>
              </a:rPr>
              <a:t>Important tool for prevention and alleviation  of poverty.</a:t>
            </a:r>
          </a:p>
          <a:p>
            <a:pPr marL="457200" lvl="0" indent="-398463" algn="just">
              <a:buFont typeface="Courier New" pitchFamily="49" charset="0"/>
              <a:buChar char="o"/>
            </a:pPr>
            <a:r>
              <a:rPr lang="en-US" sz="2400" dirty="0" smtClean="0">
                <a:solidFill>
                  <a:srgbClr val="002060"/>
                </a:solidFill>
              </a:rPr>
              <a:t>Acts as a stabilizer during economic slowdown by injecting resources to economy. </a:t>
            </a:r>
          </a:p>
          <a:p>
            <a:pPr marL="457200" lvl="0" indent="-398463" algn="just">
              <a:buFont typeface="Courier New" pitchFamily="49" charset="0"/>
              <a:buChar char="o"/>
            </a:pPr>
            <a:r>
              <a:rPr lang="en-US" sz="2400" dirty="0" smtClean="0">
                <a:solidFill>
                  <a:srgbClr val="002060"/>
                </a:solidFill>
              </a:rPr>
              <a:t>Enhances productivity (a win-win situation for employers and industrial houses)</a:t>
            </a:r>
          </a:p>
          <a:p>
            <a:pPr marL="457200" lvl="0" indent="-398463" algn="just">
              <a:buFont typeface="Courier New" pitchFamily="49" charset="0"/>
              <a:buChar char="o"/>
            </a:pPr>
            <a:r>
              <a:rPr lang="en-US" sz="2400" dirty="0" smtClean="0">
                <a:solidFill>
                  <a:srgbClr val="002060"/>
                </a:solidFill>
              </a:rPr>
              <a:t>Brings skilled development. </a:t>
            </a:r>
          </a:p>
          <a:p>
            <a:pPr marL="457200" lvl="0" indent="-398463" algn="just">
              <a:buFont typeface="Courier New" pitchFamily="49" charset="0"/>
              <a:buChar char="o"/>
            </a:pPr>
            <a:r>
              <a:rPr lang="en-US" sz="2400" dirty="0" smtClean="0">
                <a:solidFill>
                  <a:srgbClr val="002060"/>
                </a:solidFill>
              </a:rPr>
              <a:t>Human dignity and social justice.</a:t>
            </a:r>
          </a:p>
          <a:p>
            <a:pPr marL="457200" lvl="0" indent="-398463" algn="just">
              <a:buFont typeface="Courier New" pitchFamily="49" charset="0"/>
              <a:buChar char="o"/>
            </a:pPr>
            <a:r>
              <a:rPr lang="en-US" sz="2400" dirty="0" smtClean="0">
                <a:solidFill>
                  <a:srgbClr val="002060"/>
                </a:solidFill>
              </a:rPr>
              <a:t>Economic and social development.</a:t>
            </a:r>
          </a:p>
          <a:p>
            <a:pPr marL="457200" lvl="0" indent="-398463" algn="just">
              <a:buFont typeface="Courier New" pitchFamily="49" charset="0"/>
              <a:buChar char="o"/>
            </a:pPr>
            <a:r>
              <a:rPr lang="en-US" sz="2400" dirty="0" smtClean="0">
                <a:solidFill>
                  <a:srgbClr val="002060"/>
                </a:solidFill>
              </a:rPr>
              <a:t>Prevents social unrest.</a:t>
            </a:r>
          </a:p>
          <a:p>
            <a:pPr marL="609527" indent="-609527" algn="just">
              <a:lnSpc>
                <a:spcPct val="80000"/>
              </a:lnSpc>
              <a:buFontTx/>
              <a:buAutoNum type="arabicPeriod"/>
              <a:defRPr/>
            </a:pPr>
            <a:endParaRPr lang="en-GB" sz="2400" dirty="0">
              <a:solidFill>
                <a:srgbClr val="002060"/>
              </a:solidFill>
            </a:endParaRPr>
          </a:p>
        </p:txBody>
      </p:sp>
      <p:sp>
        <p:nvSpPr>
          <p:cNvPr id="4" name="Rectangle 1049"/>
          <p:cNvSpPr>
            <a:spLocks noGrp="1" noChangeArrowheads="1"/>
          </p:cNvSpPr>
          <p:nvPr>
            <p:ph type="sldNum" sz="quarter" idx="12"/>
          </p:nvPr>
        </p:nvSpPr>
        <p:spPr/>
        <p:txBody>
          <a:bodyPr lIns="91429" tIns="45715" rIns="91429" bIns="45715"/>
          <a:lstStyle/>
          <a:p>
            <a:pPr>
              <a:defRPr/>
            </a:pPr>
            <a:fld id="{F028CFA9-DA4F-494B-9CAB-488E5994508D}" type="slidenum">
              <a:rPr lang="en-US">
                <a:solidFill>
                  <a:srgbClr val="002060"/>
                </a:solidFill>
              </a:rPr>
              <a:pPr>
                <a:defRPr/>
              </a:pPr>
              <a:t>8</a:t>
            </a:fld>
            <a:endParaRPr lang="en-US">
              <a:solidFill>
                <a:srgbClr val="002060"/>
              </a:solidFill>
            </a:endParaRPr>
          </a:p>
        </p:txBody>
      </p:sp>
      <p:pic>
        <p:nvPicPr>
          <p:cNvPr id="2050" name="Picture 2" descr="C:\Documents and Settings\programmer1\Desktop\Photos\images (3).jpg"/>
          <p:cNvPicPr>
            <a:picLocks noChangeAspect="1" noChangeArrowheads="1"/>
          </p:cNvPicPr>
          <p:nvPr/>
        </p:nvPicPr>
        <p:blipFill>
          <a:blip r:embed="rId3"/>
          <a:srcRect/>
          <a:stretch>
            <a:fillRect/>
          </a:stretch>
        </p:blipFill>
        <p:spPr bwMode="auto">
          <a:xfrm>
            <a:off x="5715000" y="4381639"/>
            <a:ext cx="2971800" cy="2171561"/>
          </a:xfrm>
          <a:prstGeom prst="rect">
            <a:avLst/>
          </a:prstGeom>
          <a:noFill/>
        </p:spPr>
      </p:pic>
      <p:pic>
        <p:nvPicPr>
          <p:cNvPr id="6" name="Picture 2"/>
          <p:cNvPicPr>
            <a:picLocks noChangeAspect="1" noChangeArrowheads="1"/>
          </p:cNvPicPr>
          <p:nvPr/>
        </p:nvPicPr>
        <p:blipFill>
          <a:blip r:embed="rId4"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l="63025" t="5555" r="5042" b="76667"/>
          <a:stretch>
            <a:fillRect/>
          </a:stretch>
        </p:blipFill>
        <p:spPr bwMode="auto">
          <a:xfrm>
            <a:off x="7372350" y="0"/>
            <a:ext cx="1771650" cy="914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hidden="1"/>
          <p:cNvGraphicFramePr>
            <a:graphicFrameLocks noChangeAspect="1"/>
          </p:cNvGraphicFramePr>
          <p:nvPr>
            <p:extLst>
              <p:ext uri="{D42A27DB-BD31-4B8C-83A1-F6EECF244321}">
                <p14:modId xmlns:p14="http://schemas.microsoft.com/office/powerpoint/2010/main" xmlns="" val="455869072"/>
              </p:ext>
            </p:extLst>
          </p:nvPr>
        </p:nvGraphicFramePr>
        <p:xfrm>
          <a:off x="1588" y="1588"/>
          <a:ext cx="1587" cy="1587"/>
        </p:xfrm>
        <a:graphic>
          <a:graphicData uri="http://schemas.openxmlformats.org/presentationml/2006/ole">
            <p:oleObj spid="_x0000_s4098" name="think-cell Folie" r:id="rId4" imgW="360" imgH="360" progId="">
              <p:embed/>
            </p:oleObj>
          </a:graphicData>
        </a:graphic>
      </p:graphicFrame>
      <p:sp>
        <p:nvSpPr>
          <p:cNvPr id="2131" name="Title 2130"/>
          <p:cNvSpPr>
            <a:spLocks noGrp="1"/>
          </p:cNvSpPr>
          <p:nvPr>
            <p:ph type="title"/>
          </p:nvPr>
        </p:nvSpPr>
        <p:spPr>
          <a:noFill/>
          <a:ln w="9525">
            <a:noFill/>
            <a:miter lim="800000"/>
            <a:headEnd/>
            <a:tailEnd/>
          </a:ln>
        </p:spPr>
        <p:txBody>
          <a:bodyPr vert="horz" lIns="91440" tIns="45720" rIns="91440" bIns="45720" rtlCol="0" anchor="ctr">
            <a:normAutofit fontScale="90000"/>
          </a:bodyPr>
          <a:lstStyle/>
          <a:p>
            <a:r>
              <a:rPr lang="en-US" dirty="0" smtClean="0">
                <a:solidFill>
                  <a:srgbClr val="0070C0"/>
                </a:solidFill>
                <a:effectLst>
                  <a:outerShdw blurRad="38100" dist="38100" dir="2700000" algn="tl">
                    <a:srgbClr val="000000">
                      <a:alpha val="43137"/>
                    </a:srgbClr>
                  </a:outerShdw>
                </a:effectLst>
                <a:latin typeface="Arial" charset="0"/>
                <a:cs typeface="Arial" charset="0"/>
              </a:rPr>
              <a:t>Safety is a cultural issue </a:t>
            </a:r>
            <a:r>
              <a:rPr lang="en-US" sz="4000" dirty="0" smtClean="0">
                <a:solidFill>
                  <a:srgbClr val="0070C0"/>
                </a:solidFill>
                <a:effectLst>
                  <a:outerShdw blurRad="38100" dist="38100" dir="2700000" algn="tl">
                    <a:srgbClr val="000000">
                      <a:alpha val="43137"/>
                    </a:srgbClr>
                  </a:outerShdw>
                </a:effectLst>
                <a:latin typeface="Arial" charset="0"/>
                <a:cs typeface="Arial" charset="0"/>
              </a:rPr>
              <a:t/>
            </a:r>
            <a:br>
              <a:rPr lang="en-US" sz="4000" dirty="0" smtClean="0">
                <a:solidFill>
                  <a:srgbClr val="0070C0"/>
                </a:solidFill>
                <a:effectLst>
                  <a:outerShdw blurRad="38100" dist="38100" dir="2700000" algn="tl">
                    <a:srgbClr val="000000">
                      <a:alpha val="43137"/>
                    </a:srgbClr>
                  </a:outerShdw>
                </a:effectLst>
                <a:latin typeface="Arial" charset="0"/>
                <a:cs typeface="Arial" charset="0"/>
              </a:rPr>
            </a:br>
            <a:endParaRPr lang="en-US" sz="4000" dirty="0">
              <a:solidFill>
                <a:srgbClr val="0070C0"/>
              </a:solidFill>
              <a:effectLst>
                <a:outerShdw blurRad="38100" dist="38100" dir="2700000" algn="tl">
                  <a:srgbClr val="000000">
                    <a:alpha val="43137"/>
                  </a:srgbClr>
                </a:outerShdw>
              </a:effectLst>
              <a:latin typeface="Arial" charset="0"/>
              <a:cs typeface="Arial" charset="0"/>
            </a:endParaRPr>
          </a:p>
        </p:txBody>
      </p:sp>
      <p:pic>
        <p:nvPicPr>
          <p:cNvPr id="136196" name="Picture 4" descr="D:\EHS\Pictures\safety-starts-with-me-logo[1].jpg"/>
          <p:cNvPicPr>
            <a:picLocks noChangeAspect="1" noChangeArrowheads="1"/>
          </p:cNvPicPr>
          <p:nvPr/>
        </p:nvPicPr>
        <p:blipFill>
          <a:blip r:embed="rId5" cstate="email"/>
          <a:srcRect/>
          <a:stretch>
            <a:fillRect/>
          </a:stretch>
        </p:blipFill>
        <p:spPr bwMode="auto">
          <a:xfrm>
            <a:off x="0" y="1590675"/>
            <a:ext cx="4165600" cy="3960191"/>
          </a:xfrm>
          <a:prstGeom prst="rect">
            <a:avLst/>
          </a:prstGeom>
          <a:noFill/>
        </p:spPr>
      </p:pic>
      <p:pic>
        <p:nvPicPr>
          <p:cNvPr id="136197" name="Picture 5" descr="D:\EHS\Pictures\Everybody-Safety-Hard-Hat-Label-HH-0115[1].gif"/>
          <p:cNvPicPr>
            <a:picLocks noChangeAspect="1" noChangeArrowheads="1"/>
          </p:cNvPicPr>
          <p:nvPr/>
        </p:nvPicPr>
        <p:blipFill>
          <a:blip r:embed="rId6" cstate="email"/>
          <a:srcRect/>
          <a:stretch>
            <a:fillRect/>
          </a:stretch>
        </p:blipFill>
        <p:spPr bwMode="auto">
          <a:xfrm>
            <a:off x="5270500" y="1651000"/>
            <a:ext cx="3594100" cy="3594100"/>
          </a:xfrm>
          <a:prstGeom prst="rect">
            <a:avLst/>
          </a:prstGeom>
          <a:noFill/>
        </p:spPr>
      </p:pic>
      <p:sp>
        <p:nvSpPr>
          <p:cNvPr id="18" name="Right Arrow 17"/>
          <p:cNvSpPr/>
          <p:nvPr/>
        </p:nvSpPr>
        <p:spPr bwMode="auto">
          <a:xfrm>
            <a:off x="4102100" y="2882900"/>
            <a:ext cx="1117600" cy="1371600"/>
          </a:xfrm>
          <a:prstGeom prst="rightArrow">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smtClean="0">
              <a:solidFill>
                <a:schemeClr val="tx1"/>
              </a:solidFill>
            </a:endParaRPr>
          </a:p>
        </p:txBody>
      </p:sp>
      <p:sp>
        <p:nvSpPr>
          <p:cNvPr id="20" name="TextBox 19"/>
          <p:cNvSpPr txBox="1"/>
          <p:nvPr/>
        </p:nvSpPr>
        <p:spPr>
          <a:xfrm>
            <a:off x="254000" y="5996954"/>
            <a:ext cx="8534400" cy="473976"/>
          </a:xfrm>
          <a:prstGeom prst="rect">
            <a:avLst/>
          </a:prstGeom>
          <a:noFill/>
        </p:spPr>
        <p:txBody>
          <a:bodyPr wrap="square" lIns="0" tIns="0" rIns="0" bIns="0" rtlCol="0">
            <a:spAutoFit/>
          </a:bodyPr>
          <a:lstStyle/>
          <a:p>
            <a:pPr marL="287338" indent="-287338" algn="ctr">
              <a:lnSpc>
                <a:spcPct val="110000"/>
              </a:lnSpc>
              <a:spcBef>
                <a:spcPts val="0"/>
              </a:spcBef>
            </a:pPr>
            <a:r>
              <a:rPr lang="en-US" sz="2800" b="1" dirty="0" smtClean="0">
                <a:solidFill>
                  <a:srgbClr val="C00000"/>
                </a:solidFill>
                <a:latin typeface="Calibri" pitchFamily="34" charset="0"/>
                <a:cs typeface="Calibri" pitchFamily="34" charset="0"/>
              </a:rPr>
              <a:t>Safety is a mind set. It is reflected in our behavior</a:t>
            </a:r>
          </a:p>
        </p:txBody>
      </p:sp>
      <p:pic>
        <p:nvPicPr>
          <p:cNvPr id="8" name="Picture 2"/>
          <p:cNvPicPr>
            <a:picLocks noChangeAspect="1" noChangeArrowheads="1"/>
          </p:cNvPicPr>
          <p:nvPr/>
        </p:nvPicPr>
        <p:blipFill>
          <a:blip r:embed="rId7" cstate="print"/>
          <a:srcRect l="5882" t="4444" r="77311" b="77778"/>
          <a:stretch>
            <a:fillRect/>
          </a:stretch>
        </p:blipFill>
        <p:spPr bwMode="auto">
          <a:xfrm>
            <a:off x="0" y="0"/>
            <a:ext cx="1447800" cy="1158240"/>
          </a:xfrm>
          <a:prstGeom prst="rect">
            <a:avLst/>
          </a:prstGeom>
          <a:noFill/>
          <a:ln w="9525">
            <a:noFill/>
            <a:miter lim="800000"/>
            <a:headEnd/>
            <a:tailEnd/>
          </a:ln>
          <a:effectLst/>
        </p:spPr>
      </p:pic>
      <p:pic>
        <p:nvPicPr>
          <p:cNvPr id="9" name="Picture 2"/>
          <p:cNvPicPr>
            <a:picLocks noChangeAspect="1" noChangeArrowheads="1"/>
          </p:cNvPicPr>
          <p:nvPr/>
        </p:nvPicPr>
        <p:blipFill>
          <a:blip r:embed="rId7" cstate="print"/>
          <a:srcRect l="63025" t="5555" r="5042" b="76667"/>
          <a:stretch>
            <a:fillRect/>
          </a:stretch>
        </p:blipFill>
        <p:spPr bwMode="auto">
          <a:xfrm>
            <a:off x="7372350" y="0"/>
            <a:ext cx="1771650"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293</TotalTime>
  <Words>819</Words>
  <Application>Microsoft Office PowerPoint</Application>
  <PresentationFormat>On-screen Show (4:3)</PresentationFormat>
  <Paragraphs>106</Paragraphs>
  <Slides>42</Slides>
  <Notes>8</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42</vt:i4>
      </vt:variant>
    </vt:vector>
  </HeadingPairs>
  <TitlesOfParts>
    <vt:vector size="47" baseType="lpstr">
      <vt:lpstr>Concourse</vt:lpstr>
      <vt:lpstr>Office Theme</vt:lpstr>
      <vt:lpstr>Foundry</vt:lpstr>
      <vt:lpstr>think-cell Slide</vt:lpstr>
      <vt:lpstr>think-cell Folie</vt:lpstr>
      <vt:lpstr>SAFETY AND SOCIAL SECURITY –EMPOWERING WORKERS,ENTREPRENEURS &amp; SENIOR CITIZENS BY EDUCATIING CHILDREN, STUDENTS AND WOMEN THAT ZERO ACCIDENT AND DISEASE AT WORK PLACE IS POSSIBLE </vt:lpstr>
      <vt:lpstr>Child labour Migrants</vt:lpstr>
      <vt:lpstr>Slide 3</vt:lpstr>
      <vt:lpstr>Slide 4</vt:lpstr>
      <vt:lpstr>The Present Scenario in India  Safety </vt:lpstr>
      <vt:lpstr>Slide 6</vt:lpstr>
      <vt:lpstr>Slide 7</vt:lpstr>
      <vt:lpstr>Why Safety &amp; social security are important</vt:lpstr>
      <vt:lpstr>Safety is a cultural issue  </vt:lpstr>
      <vt:lpstr>Prevention through Pictures</vt:lpstr>
      <vt:lpstr>Project by the International Social Security  Association Section on Construction</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The 5 Common Myths  </vt:lpstr>
      <vt:lpstr>The 5 Common Myths  </vt:lpstr>
      <vt:lpstr>The 5 Common Myths  </vt:lpstr>
      <vt:lpstr>Slide 35</vt:lpstr>
      <vt:lpstr>Slide 36</vt:lpstr>
      <vt:lpstr>Slide 37</vt:lpstr>
      <vt:lpstr>Slide 38</vt:lpstr>
      <vt:lpstr>CHALLENGES</vt:lpstr>
      <vt:lpstr>Slide 40</vt:lpstr>
      <vt:lpstr>Slide 41</vt:lpstr>
      <vt:lpstr>Slide 42</vt:lpstr>
    </vt:vector>
  </TitlesOfParts>
  <Company>Tata Steel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Contents</dc:title>
  <dc:creator>pc</dc:creator>
  <cp:lastModifiedBy>pc</cp:lastModifiedBy>
  <cp:revision>99</cp:revision>
  <dcterms:created xsi:type="dcterms:W3CDTF">2017-12-06T06:37:03Z</dcterms:created>
  <dcterms:modified xsi:type="dcterms:W3CDTF">2017-12-07T07:27:22Z</dcterms:modified>
</cp:coreProperties>
</file>